
<file path=[Content_Types].xml><?xml version="1.0" encoding="utf-8"?>
<Types xmlns="http://schemas.openxmlformats.org/package/2006/content-types">
  <Default Extension="tmp" ContentType="image/png"/>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4.xml" ContentType="application/vnd.openxmlformats-officedocument.drawingml.chart+xml"/>
  <Override PartName="/ppt/theme/themeOverride3.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5.xml" ContentType="application/vnd.openxmlformats-officedocument.drawingml.chart+xml"/>
  <Override PartName="/ppt/theme/themeOverride4.xml" ContentType="application/vnd.openxmlformats-officedocument.themeOverride+xml"/>
  <Override PartName="/ppt/notesSlides/notesSlide20.xml" ContentType="application/vnd.openxmlformats-officedocument.presentationml.notesSlide+xml"/>
  <Override PartName="/ppt/charts/chart6.xml" ContentType="application/vnd.openxmlformats-officedocument.drawingml.chart+xml"/>
  <Override PartName="/ppt/theme/themeOverride5.xml" ContentType="application/vnd.openxmlformats-officedocument.themeOverride+xml"/>
  <Override PartName="/ppt/notesSlides/notesSlide21.xml" ContentType="application/vnd.openxmlformats-officedocument.presentationml.notesSlide+xml"/>
  <Override PartName="/ppt/charts/chart7.xml" ContentType="application/vnd.openxmlformats-officedocument.drawingml.chart+xml"/>
  <Override PartName="/ppt/theme/themeOverride6.xml" ContentType="application/vnd.openxmlformats-officedocument.themeOverride+xml"/>
  <Override PartName="/ppt/drawings/drawing1.xml" ContentType="application/vnd.openxmlformats-officedocument.drawingml.chartshapes+xml"/>
  <Override PartName="/ppt/notesSlides/notesSlide22.xml" ContentType="application/vnd.openxmlformats-officedocument.presentationml.notesSlide+xml"/>
  <Override PartName="/ppt/charts/chart8.xml" ContentType="application/vnd.openxmlformats-officedocument.drawingml.chart+xml"/>
  <Override PartName="/ppt/theme/themeOverride7.xml" ContentType="application/vnd.openxmlformats-officedocument.themeOverride+xml"/>
  <Override PartName="/ppt/notesSlides/notesSlide23.xml" ContentType="application/vnd.openxmlformats-officedocument.presentationml.notesSlide+xml"/>
  <Override PartName="/ppt/charts/chart9.xml" ContentType="application/vnd.openxmlformats-officedocument.drawingml.chart+xml"/>
  <Override PartName="/ppt/theme/themeOverride8.xml" ContentType="application/vnd.openxmlformats-officedocument.themeOverride+xml"/>
  <Override PartName="/ppt/notesSlides/notesSlide24.xml" ContentType="application/vnd.openxmlformats-officedocument.presentationml.notesSlide+xml"/>
  <Override PartName="/ppt/charts/chart10.xml" ContentType="application/vnd.openxmlformats-officedocument.drawingml.chart+xml"/>
  <Override PartName="/ppt/theme/themeOverride9.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96" r:id="rId2"/>
    <p:sldId id="297" r:id="rId3"/>
    <p:sldId id="298" r:id="rId4"/>
    <p:sldId id="299" r:id="rId5"/>
    <p:sldId id="300" r:id="rId6"/>
    <p:sldId id="303" r:id="rId7"/>
    <p:sldId id="302" r:id="rId8"/>
    <p:sldId id="304" r:id="rId9"/>
    <p:sldId id="305" r:id="rId10"/>
    <p:sldId id="306" r:id="rId11"/>
    <p:sldId id="307" r:id="rId12"/>
    <p:sldId id="308" r:id="rId13"/>
    <p:sldId id="274" r:id="rId14"/>
    <p:sldId id="314" r:id="rId15"/>
    <p:sldId id="277" r:id="rId16"/>
    <p:sldId id="276" r:id="rId17"/>
    <p:sldId id="309" r:id="rId18"/>
    <p:sldId id="310" r:id="rId19"/>
    <p:sldId id="311" r:id="rId20"/>
    <p:sldId id="312" r:id="rId21"/>
    <p:sldId id="313" r:id="rId22"/>
    <p:sldId id="287" r:id="rId23"/>
    <p:sldId id="286" r:id="rId24"/>
    <p:sldId id="288" r:id="rId25"/>
    <p:sldId id="289" r:id="rId26"/>
    <p:sldId id="290" r:id="rId27"/>
    <p:sldId id="291" r:id="rId28"/>
    <p:sldId id="292" r:id="rId29"/>
    <p:sldId id="315" r:id="rId3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77" autoAdjust="0"/>
    <p:restoredTop sz="80366" autoAdjust="0"/>
  </p:normalViewPr>
  <p:slideViewPr>
    <p:cSldViewPr snapToGrid="0">
      <p:cViewPr varScale="1">
        <p:scale>
          <a:sx n="66" d="100"/>
          <a:sy n="66" d="100"/>
        </p:scale>
        <p:origin x="158"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localhost\Users\Cedric\Library\Application%20Support\MailMate\Attachments\Finanzeinnahmen_Finanzausgaben_graph_bund_ktn_gdn.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9.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embeddings/oleObject1.bin"/><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sz="2400" b="1" dirty="0" err="1"/>
              <a:t>Finanzeinnahmen</a:t>
            </a:r>
            <a:r>
              <a:rPr lang="en-US" sz="2400" b="1" dirty="0"/>
              <a:t> und </a:t>
            </a:r>
            <a:r>
              <a:rPr lang="en-US" sz="2400" b="1" dirty="0" err="1"/>
              <a:t>Finanzausgaben</a:t>
            </a:r>
            <a:r>
              <a:rPr lang="en-US" sz="2400" b="1" dirty="0"/>
              <a:t> (EFD)</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manualLayout>
          <c:layoutTarget val="inner"/>
          <c:xMode val="edge"/>
          <c:yMode val="edge"/>
          <c:x val="6.9361953776811688E-2"/>
          <c:y val="0.11990385191773394"/>
          <c:w val="0.91033948150752808"/>
          <c:h val="0.74708781580609229"/>
        </c:manualLayout>
      </c:layout>
      <c:barChart>
        <c:barDir val="col"/>
        <c:grouping val="clustered"/>
        <c:varyColors val="0"/>
        <c:ser>
          <c:idx val="0"/>
          <c:order val="0"/>
          <c:tx>
            <c:strRef>
              <c:f>graphique_FS!$B$8</c:f>
              <c:strCache>
                <c:ptCount val="1"/>
                <c:pt idx="0">
                  <c:v>Finanzeinnahmen</c:v>
                </c:pt>
              </c:strCache>
            </c:strRef>
          </c:tx>
          <c:spPr>
            <a:solidFill>
              <a:schemeClr val="accent1"/>
            </a:solidFill>
            <a:ln>
              <a:noFill/>
            </a:ln>
            <a:effectLst/>
          </c:spPr>
          <c:invertIfNegative val="0"/>
          <c:cat>
            <c:strRef>
              <c:f>graphique_FS!$P$7:$Z$7</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graphique_FS!$P$8:$Z$8</c:f>
              <c:numCache>
                <c:formatCode>#,##0</c:formatCode>
                <c:ptCount val="11"/>
                <c:pt idx="0">
                  <c:v>5298348.6990799997</c:v>
                </c:pt>
                <c:pt idx="1">
                  <c:v>5445235.9316199999</c:v>
                </c:pt>
                <c:pt idx="2">
                  <c:v>6022225.2241900004</c:v>
                </c:pt>
                <c:pt idx="3">
                  <c:v>6820098.8274499997</c:v>
                </c:pt>
                <c:pt idx="4">
                  <c:v>6976630.4640100002</c:v>
                </c:pt>
                <c:pt idx="5">
                  <c:v>8080152.0275900001</c:v>
                </c:pt>
                <c:pt idx="6">
                  <c:v>7704326.7726199999</c:v>
                </c:pt>
                <c:pt idx="7">
                  <c:v>7282581.4287700001</c:v>
                </c:pt>
                <c:pt idx="8">
                  <c:v>7652071.2638699999</c:v>
                </c:pt>
                <c:pt idx="9">
                  <c:v>7189573.9967099996</c:v>
                </c:pt>
                <c:pt idx="10">
                  <c:v>7433170.4243200002</c:v>
                </c:pt>
              </c:numCache>
            </c:numRef>
          </c:val>
          <c:extLst>
            <c:ext xmlns:c16="http://schemas.microsoft.com/office/drawing/2014/chart" uri="{C3380CC4-5D6E-409C-BE32-E72D297353CC}">
              <c16:uniqueId val="{00000000-F8E4-42DF-B4B0-C9092D630302}"/>
            </c:ext>
          </c:extLst>
        </c:ser>
        <c:ser>
          <c:idx val="1"/>
          <c:order val="1"/>
          <c:tx>
            <c:strRef>
              <c:f>graphique_FS!$B$18</c:f>
              <c:strCache>
                <c:ptCount val="1"/>
                <c:pt idx="0">
                  <c:v>Finanzausgaben</c:v>
                </c:pt>
              </c:strCache>
            </c:strRef>
          </c:tx>
          <c:spPr>
            <a:solidFill>
              <a:schemeClr val="accent2"/>
            </a:solidFill>
            <a:ln>
              <a:noFill/>
            </a:ln>
            <a:effectLst/>
          </c:spPr>
          <c:invertIfNegative val="0"/>
          <c:cat>
            <c:strRef>
              <c:f>graphique_FS!$P$7:$Z$7</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graphique_FS!$P$18:$Z$18</c:f>
              <c:numCache>
                <c:formatCode>#,##0</c:formatCode>
                <c:ptCount val="11"/>
                <c:pt idx="0">
                  <c:v>6865865.1385000004</c:v>
                </c:pt>
                <c:pt idx="1">
                  <c:v>6617851.9234100003</c:v>
                </c:pt>
                <c:pt idx="2">
                  <c:v>6874590.7269099997</c:v>
                </c:pt>
                <c:pt idx="3">
                  <c:v>7092481.77611</c:v>
                </c:pt>
                <c:pt idx="4">
                  <c:v>6758775.0953500001</c:v>
                </c:pt>
                <c:pt idx="5">
                  <c:v>6874133.7342299996</c:v>
                </c:pt>
                <c:pt idx="6">
                  <c:v>5981775.7343100002</c:v>
                </c:pt>
                <c:pt idx="7">
                  <c:v>5592926.9197300002</c:v>
                </c:pt>
                <c:pt idx="8">
                  <c:v>5108871.5122199999</c:v>
                </c:pt>
                <c:pt idx="9">
                  <c:v>4257400.4660599995</c:v>
                </c:pt>
                <c:pt idx="10">
                  <c:v>4399419.5784200002</c:v>
                </c:pt>
              </c:numCache>
            </c:numRef>
          </c:val>
          <c:extLst>
            <c:ext xmlns:c16="http://schemas.microsoft.com/office/drawing/2014/chart" uri="{C3380CC4-5D6E-409C-BE32-E72D297353CC}">
              <c16:uniqueId val="{00000001-F8E4-42DF-B4B0-C9092D630302}"/>
            </c:ext>
          </c:extLst>
        </c:ser>
        <c:dLbls>
          <c:showLegendKey val="0"/>
          <c:showVal val="0"/>
          <c:showCatName val="0"/>
          <c:showSerName val="0"/>
          <c:showPercent val="0"/>
          <c:showBubbleSize val="0"/>
        </c:dLbls>
        <c:gapWidth val="219"/>
        <c:overlap val="-27"/>
        <c:axId val="-515617984"/>
        <c:axId val="-515617440"/>
      </c:barChart>
      <c:catAx>
        <c:axId val="-515617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e-DE"/>
          </a:p>
        </c:txPr>
        <c:crossAx val="-515617440"/>
        <c:crosses val="autoZero"/>
        <c:auto val="1"/>
        <c:lblAlgn val="ctr"/>
        <c:lblOffset val="100"/>
        <c:noMultiLvlLbl val="0"/>
      </c:catAx>
      <c:valAx>
        <c:axId val="-51561744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e-DE"/>
          </a:p>
        </c:txPr>
        <c:crossAx val="-5156179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sz="1400"/>
      </a:pPr>
      <a:endParaRPr lang="de-D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3498740689751536E-2"/>
          <c:y val="0.12646460370998142"/>
          <c:w val="0.88594566239490002"/>
          <c:h val="0.72316119039800775"/>
        </c:manualLayout>
      </c:layout>
      <c:barChart>
        <c:barDir val="col"/>
        <c:grouping val="clustered"/>
        <c:varyColors val="0"/>
        <c:ser>
          <c:idx val="0"/>
          <c:order val="0"/>
          <c:tx>
            <c:strRef>
              <c:f>daniel.lampart_20131216_105051!$B$545</c:f>
              <c:strCache>
                <c:ptCount val="1"/>
                <c:pt idx="0">
                  <c:v>Arbeitskräftemangel</c:v>
                </c:pt>
              </c:strCache>
            </c:strRef>
          </c:tx>
          <c:spPr>
            <a:solidFill>
              <a:srgbClr val="0070C0"/>
            </a:solidFill>
          </c:spPr>
          <c:invertIfNegative val="0"/>
          <c:cat>
            <c:strRef>
              <c:f>daniel.lampart_20131216_105051!$A$546:$A$548</c:f>
              <c:strCache>
                <c:ptCount val="3"/>
                <c:pt idx="0">
                  <c:v>Industrie</c:v>
                </c:pt>
                <c:pt idx="1">
                  <c:v>Bau</c:v>
                </c:pt>
                <c:pt idx="2">
                  <c:v>Dienstleistungen</c:v>
                </c:pt>
              </c:strCache>
            </c:strRef>
          </c:cat>
          <c:val>
            <c:numRef>
              <c:f>daniel.lampart_20131216_105051!$B$546:$B$548</c:f>
              <c:numCache>
                <c:formatCode>General</c:formatCode>
                <c:ptCount val="3"/>
                <c:pt idx="0">
                  <c:v>10.5</c:v>
                </c:pt>
                <c:pt idx="1">
                  <c:v>17.7</c:v>
                </c:pt>
                <c:pt idx="2">
                  <c:v>21.7</c:v>
                </c:pt>
              </c:numCache>
            </c:numRef>
          </c:val>
          <c:extLst>
            <c:ext xmlns:c16="http://schemas.microsoft.com/office/drawing/2014/chart" uri="{C3380CC4-5D6E-409C-BE32-E72D297353CC}">
              <c16:uniqueId val="{00000000-8350-41CE-B430-7069314F93A1}"/>
            </c:ext>
          </c:extLst>
        </c:ser>
        <c:ser>
          <c:idx val="1"/>
          <c:order val="1"/>
          <c:tx>
            <c:strRef>
              <c:f>daniel.lampart_20131216_105051!$C$545</c:f>
              <c:strCache>
                <c:ptCount val="1"/>
                <c:pt idx="0">
                  <c:v>Steuern</c:v>
                </c:pt>
              </c:strCache>
            </c:strRef>
          </c:tx>
          <c:spPr>
            <a:solidFill>
              <a:srgbClr val="00B050"/>
            </a:solidFill>
          </c:spPr>
          <c:invertIfNegative val="0"/>
          <c:cat>
            <c:strRef>
              <c:f>daniel.lampart_20131216_105051!$A$546:$A$548</c:f>
              <c:strCache>
                <c:ptCount val="3"/>
                <c:pt idx="0">
                  <c:v>Industrie</c:v>
                </c:pt>
                <c:pt idx="1">
                  <c:v>Bau</c:v>
                </c:pt>
                <c:pt idx="2">
                  <c:v>Dienstleistungen</c:v>
                </c:pt>
              </c:strCache>
            </c:strRef>
          </c:cat>
          <c:val>
            <c:numRef>
              <c:f>daniel.lampart_20131216_105051!$C$546:$C$548</c:f>
              <c:numCache>
                <c:formatCode>General</c:formatCode>
                <c:ptCount val="3"/>
                <c:pt idx="0">
                  <c:v>2.8</c:v>
                </c:pt>
                <c:pt idx="1">
                  <c:v>3.9</c:v>
                </c:pt>
                <c:pt idx="2">
                  <c:v>14.5</c:v>
                </c:pt>
              </c:numCache>
            </c:numRef>
          </c:val>
          <c:extLst>
            <c:ext xmlns:c16="http://schemas.microsoft.com/office/drawing/2014/chart" uri="{C3380CC4-5D6E-409C-BE32-E72D297353CC}">
              <c16:uniqueId val="{00000001-8350-41CE-B430-7069314F93A1}"/>
            </c:ext>
          </c:extLst>
        </c:ser>
        <c:dLbls>
          <c:showLegendKey val="0"/>
          <c:showVal val="0"/>
          <c:showCatName val="0"/>
          <c:showSerName val="0"/>
          <c:showPercent val="0"/>
          <c:showBubbleSize val="0"/>
        </c:dLbls>
        <c:gapWidth val="150"/>
        <c:axId val="-398489632"/>
        <c:axId val="-390891520"/>
      </c:barChart>
      <c:catAx>
        <c:axId val="-398489632"/>
        <c:scaling>
          <c:orientation val="minMax"/>
        </c:scaling>
        <c:delete val="0"/>
        <c:axPos val="b"/>
        <c:majorGridlines>
          <c:spPr>
            <a:ln>
              <a:solidFill>
                <a:schemeClr val="bg1">
                  <a:lumMod val="75000"/>
                </a:schemeClr>
              </a:solidFill>
            </a:ln>
          </c:spPr>
        </c:majorGridlines>
        <c:numFmt formatCode="General" sourceLinked="1"/>
        <c:majorTickMark val="out"/>
        <c:minorTickMark val="none"/>
        <c:tickLblPos val="low"/>
        <c:crossAx val="-390891520"/>
        <c:crosses val="autoZero"/>
        <c:auto val="1"/>
        <c:lblAlgn val="ctr"/>
        <c:lblOffset val="100"/>
        <c:noMultiLvlLbl val="0"/>
      </c:catAx>
      <c:valAx>
        <c:axId val="-390891520"/>
        <c:scaling>
          <c:orientation val="minMax"/>
        </c:scaling>
        <c:delete val="0"/>
        <c:axPos val="l"/>
        <c:majorGridlines>
          <c:spPr>
            <a:ln>
              <a:solidFill>
                <a:schemeClr val="bg1">
                  <a:lumMod val="75000"/>
                </a:schemeClr>
              </a:solidFill>
            </a:ln>
          </c:spPr>
        </c:majorGridlines>
        <c:numFmt formatCode="#,##0" sourceLinked="0"/>
        <c:majorTickMark val="out"/>
        <c:minorTickMark val="none"/>
        <c:tickLblPos val="nextTo"/>
        <c:crossAx val="-398489632"/>
        <c:crosses val="autoZero"/>
        <c:crossBetween val="between"/>
      </c:valAx>
    </c:plotArea>
    <c:legend>
      <c:legendPos val="t"/>
      <c:layout>
        <c:manualLayout>
          <c:xMode val="edge"/>
          <c:yMode val="edge"/>
          <c:x val="0.19531463857967671"/>
          <c:y val="0"/>
          <c:w val="0.62196859079149935"/>
          <c:h val="0.12356244388809696"/>
        </c:manualLayout>
      </c:layout>
      <c:overlay val="0"/>
    </c:legend>
    <c:plotVisOnly val="1"/>
    <c:dispBlanksAs val="gap"/>
    <c:showDLblsOverMax val="0"/>
  </c:chart>
  <c:spPr>
    <a:ln>
      <a:noFill/>
    </a:ln>
  </c:spPr>
  <c:txPr>
    <a:bodyPr/>
    <a:lstStyle/>
    <a:p>
      <a:pPr>
        <a:defRPr sz="1600"/>
      </a:pPr>
      <a:endParaRPr lang="de-DE"/>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766020101145894"/>
          <c:y val="7.6692091512240088E-2"/>
          <c:w val="0.80183551692231791"/>
          <c:h val="0.72129024072302572"/>
        </c:manualLayout>
      </c:layout>
      <c:lineChart>
        <c:grouping val="standard"/>
        <c:varyColors val="0"/>
        <c:ser>
          <c:idx val="0"/>
          <c:order val="0"/>
          <c:tx>
            <c:v>Nettovermögen</c:v>
          </c:tx>
          <c:marker>
            <c:symbol val="none"/>
          </c:marker>
          <c:cat>
            <c:numRef>
              <c:f>'Bilanz FDK'!$C$55:$C$69</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'Bilanz FDK'!$C$38:$Q$38</c:f>
              <c:numCache>
                <c:formatCode>#,##0</c:formatCode>
                <c:ptCount val="15"/>
                <c:pt idx="0">
                  <c:v>-6601.8770000000004</c:v>
                </c:pt>
                <c:pt idx="1">
                  <c:v>-6596.6940000000004</c:v>
                </c:pt>
                <c:pt idx="2">
                  <c:v>-6584.4350000000004</c:v>
                </c:pt>
                <c:pt idx="3">
                  <c:v>-7015.67</c:v>
                </c:pt>
                <c:pt idx="4">
                  <c:v>-7338.3140000000003</c:v>
                </c:pt>
                <c:pt idx="5">
                  <c:v>-7039.799</c:v>
                </c:pt>
                <c:pt idx="6">
                  <c:v>-6834.45</c:v>
                </c:pt>
                <c:pt idx="7">
                  <c:v>-6048.3672610000003</c:v>
                </c:pt>
                <c:pt idx="8">
                  <c:v>2620.0569999999998</c:v>
                </c:pt>
                <c:pt idx="9">
                  <c:v>2955.2217386100001</c:v>
                </c:pt>
                <c:pt idx="10">
                  <c:v>3203.2840000000001</c:v>
                </c:pt>
                <c:pt idx="11">
                  <c:v>3359.489</c:v>
                </c:pt>
                <c:pt idx="12">
                  <c:v>2754.3518625900001</c:v>
                </c:pt>
                <c:pt idx="13">
                  <c:v>2718.2883739999997</c:v>
                </c:pt>
                <c:pt idx="14">
                  <c:v>2647.4901568099999</c:v>
                </c:pt>
              </c:numCache>
            </c:numRef>
          </c:val>
          <c:smooth val="0"/>
          <c:extLst>
            <c:ext xmlns:c16="http://schemas.microsoft.com/office/drawing/2014/chart" uri="{C3380CC4-5D6E-409C-BE32-E72D297353CC}">
              <c16:uniqueId val="{00000000-B771-493D-B14A-908BAF0C01E1}"/>
            </c:ext>
          </c:extLst>
        </c:ser>
        <c:dLbls>
          <c:showLegendKey val="0"/>
          <c:showVal val="0"/>
          <c:showCatName val="0"/>
          <c:showSerName val="0"/>
          <c:showPercent val="0"/>
          <c:showBubbleSize val="0"/>
        </c:dLbls>
        <c:smooth val="0"/>
        <c:axId val="-515606016"/>
        <c:axId val="-515612000"/>
      </c:lineChart>
      <c:catAx>
        <c:axId val="-515606016"/>
        <c:scaling>
          <c:orientation val="minMax"/>
        </c:scaling>
        <c:delete val="0"/>
        <c:axPos val="b"/>
        <c:majorGridlines>
          <c:spPr>
            <a:ln>
              <a:solidFill>
                <a:schemeClr val="bg1">
                  <a:lumMod val="75000"/>
                </a:schemeClr>
              </a:solidFill>
            </a:ln>
          </c:spPr>
        </c:majorGridlines>
        <c:numFmt formatCode="General" sourceLinked="1"/>
        <c:majorTickMark val="out"/>
        <c:minorTickMark val="none"/>
        <c:tickLblPos val="low"/>
        <c:txPr>
          <a:bodyPr rot="-5400000" vert="horz"/>
          <a:lstStyle/>
          <a:p>
            <a:pPr>
              <a:defRPr sz="1200">
                <a:latin typeface="Arial" panose="020B0604020202020204" pitchFamily="34" charset="0"/>
                <a:cs typeface="Arial" panose="020B0604020202020204" pitchFamily="34" charset="0"/>
              </a:defRPr>
            </a:pPr>
            <a:endParaRPr lang="de-DE"/>
          </a:p>
        </c:txPr>
        <c:crossAx val="-515612000"/>
        <c:crosses val="autoZero"/>
        <c:auto val="1"/>
        <c:lblAlgn val="ctr"/>
        <c:lblOffset val="100"/>
        <c:tickMarkSkip val="1"/>
        <c:noMultiLvlLbl val="0"/>
      </c:catAx>
      <c:valAx>
        <c:axId val="-515612000"/>
        <c:scaling>
          <c:orientation val="minMax"/>
        </c:scaling>
        <c:delete val="0"/>
        <c:axPos val="l"/>
        <c:majorGridlines>
          <c:spPr>
            <a:ln>
              <a:solidFill>
                <a:schemeClr val="bg1">
                  <a:lumMod val="75000"/>
                </a:schemeClr>
              </a:solidFill>
            </a:ln>
          </c:spPr>
        </c:majorGridlines>
        <c:numFmt formatCode="#,##0" sourceLinked="1"/>
        <c:majorTickMark val="out"/>
        <c:minorTickMark val="none"/>
        <c:tickLblPos val="nextTo"/>
        <c:txPr>
          <a:bodyPr rot="0" vert="horz"/>
          <a:lstStyle/>
          <a:p>
            <a:pPr>
              <a:defRPr sz="1200">
                <a:latin typeface="Arial" panose="020B0604020202020204" pitchFamily="34" charset="0"/>
                <a:cs typeface="Arial" panose="020B0604020202020204" pitchFamily="34" charset="0"/>
              </a:defRPr>
            </a:pPr>
            <a:endParaRPr lang="de-DE"/>
          </a:p>
        </c:txPr>
        <c:crossAx val="-515606016"/>
        <c:crosses val="autoZero"/>
        <c:crossBetween val="between"/>
      </c:valAx>
    </c:plotArea>
    <c:plotVisOnly val="1"/>
    <c:dispBlanksAs val="gap"/>
    <c:showDLblsOverMax val="0"/>
  </c:chart>
  <c:spPr>
    <a:ln>
      <a:noFill/>
    </a:ln>
  </c:spPr>
  <c:txPr>
    <a:bodyPr/>
    <a:lstStyle/>
    <a:p>
      <a:pPr>
        <a:defRPr>
          <a:latin typeface="NimbusSanNov" pitchFamily="18" charset="0"/>
        </a:defRPr>
      </a:pPr>
      <a:endParaRPr lang="de-DE"/>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854433290178349"/>
          <c:y val="5.6429078737039978E-2"/>
          <c:w val="0.78754731130306821"/>
          <c:h val="0.76728385852910275"/>
        </c:manualLayout>
      </c:layout>
      <c:lineChart>
        <c:grouping val="standard"/>
        <c:varyColors val="0"/>
        <c:ser>
          <c:idx val="0"/>
          <c:order val="0"/>
          <c:marker>
            <c:symbol val="none"/>
          </c:marker>
          <c:cat>
            <c:numRef>
              <c:f>'Bilanz FDK'!$C$53:$C$67</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'Bilanz FDK'!$C$35:$Q$35</c:f>
              <c:numCache>
                <c:formatCode>#,##0</c:formatCode>
                <c:ptCount val="15"/>
                <c:pt idx="0">
                  <c:v>1294.95</c:v>
                </c:pt>
                <c:pt idx="1">
                  <c:v>1468.874</c:v>
                </c:pt>
                <c:pt idx="2">
                  <c:v>1720.376</c:v>
                </c:pt>
                <c:pt idx="3">
                  <c:v>1103.3330000000001</c:v>
                </c:pt>
                <c:pt idx="4">
                  <c:v>696.07299999999998</c:v>
                </c:pt>
                <c:pt idx="5">
                  <c:v>2006.809</c:v>
                </c:pt>
                <c:pt idx="6">
                  <c:v>2136.846</c:v>
                </c:pt>
                <c:pt idx="7">
                  <c:v>2560.12</c:v>
                </c:pt>
                <c:pt idx="8">
                  <c:v>2872.9830000000002</c:v>
                </c:pt>
                <c:pt idx="9">
                  <c:v>9165.491</c:v>
                </c:pt>
                <c:pt idx="10">
                  <c:v>10015.091</c:v>
                </c:pt>
                <c:pt idx="11">
                  <c:v>8308.585860000001</c:v>
                </c:pt>
                <c:pt idx="12">
                  <c:v>8441.7536300000011</c:v>
                </c:pt>
                <c:pt idx="13">
                  <c:v>8453.9499654499996</c:v>
                </c:pt>
                <c:pt idx="14">
                  <c:v>8351.048276810001</c:v>
                </c:pt>
              </c:numCache>
            </c:numRef>
          </c:val>
          <c:smooth val="0"/>
          <c:extLst>
            <c:ext xmlns:c16="http://schemas.microsoft.com/office/drawing/2014/chart" uri="{C3380CC4-5D6E-409C-BE32-E72D297353CC}">
              <c16:uniqueId val="{00000000-95B2-4B4F-B28F-38A0077D1A43}"/>
            </c:ext>
          </c:extLst>
        </c:ser>
        <c:dLbls>
          <c:showLegendKey val="0"/>
          <c:showVal val="0"/>
          <c:showCatName val="0"/>
          <c:showSerName val="0"/>
          <c:showPercent val="0"/>
          <c:showBubbleSize val="0"/>
        </c:dLbls>
        <c:smooth val="0"/>
        <c:axId val="-398491264"/>
        <c:axId val="-398488000"/>
      </c:lineChart>
      <c:catAx>
        <c:axId val="-398491264"/>
        <c:scaling>
          <c:orientation val="minMax"/>
        </c:scaling>
        <c:delete val="0"/>
        <c:axPos val="b"/>
        <c:majorGridlines>
          <c:spPr>
            <a:ln>
              <a:solidFill>
                <a:schemeClr val="bg1">
                  <a:lumMod val="75000"/>
                </a:schemeClr>
              </a:solidFill>
            </a:ln>
          </c:spPr>
        </c:majorGridlines>
        <c:numFmt formatCode="General" sourceLinked="1"/>
        <c:majorTickMark val="out"/>
        <c:minorTickMark val="none"/>
        <c:tickLblPos val="low"/>
        <c:txPr>
          <a:bodyPr rot="-5400000" vert="horz"/>
          <a:lstStyle/>
          <a:p>
            <a:pPr>
              <a:defRPr sz="1200">
                <a:latin typeface="Arial" panose="020B0604020202020204" pitchFamily="34" charset="0"/>
                <a:cs typeface="Arial" panose="020B0604020202020204" pitchFamily="34" charset="0"/>
              </a:defRPr>
            </a:pPr>
            <a:endParaRPr lang="de-DE"/>
          </a:p>
        </c:txPr>
        <c:crossAx val="-398488000"/>
        <c:crosses val="autoZero"/>
        <c:auto val="1"/>
        <c:lblAlgn val="ctr"/>
        <c:lblOffset val="100"/>
        <c:tickMarkSkip val="1"/>
        <c:noMultiLvlLbl val="0"/>
      </c:catAx>
      <c:valAx>
        <c:axId val="-398488000"/>
        <c:scaling>
          <c:orientation val="minMax"/>
        </c:scaling>
        <c:delete val="0"/>
        <c:axPos val="l"/>
        <c:majorGridlines>
          <c:spPr>
            <a:ln>
              <a:solidFill>
                <a:schemeClr val="bg1">
                  <a:lumMod val="75000"/>
                </a:schemeClr>
              </a:solidFill>
            </a:ln>
          </c:spPr>
        </c:majorGridlines>
        <c:numFmt formatCode="#,##0" sourceLinked="1"/>
        <c:majorTickMark val="out"/>
        <c:minorTickMark val="none"/>
        <c:tickLblPos val="nextTo"/>
        <c:txPr>
          <a:bodyPr rot="0" vert="horz"/>
          <a:lstStyle/>
          <a:p>
            <a:pPr>
              <a:defRPr sz="1200">
                <a:latin typeface="Arial" panose="020B0604020202020204" pitchFamily="34" charset="0"/>
                <a:cs typeface="Arial" panose="020B0604020202020204" pitchFamily="34" charset="0"/>
              </a:defRPr>
            </a:pPr>
            <a:endParaRPr lang="de-DE"/>
          </a:p>
        </c:txPr>
        <c:crossAx val="-398491264"/>
        <c:crosses val="autoZero"/>
        <c:crossBetween val="between"/>
      </c:valAx>
    </c:plotArea>
    <c:plotVisOnly val="1"/>
    <c:dispBlanksAs val="gap"/>
    <c:showDLblsOverMax val="0"/>
  </c:chart>
  <c:spPr>
    <a:ln>
      <a:noFill/>
    </a:ln>
  </c:spPr>
  <c:txPr>
    <a:bodyPr/>
    <a:lstStyle/>
    <a:p>
      <a:pPr>
        <a:defRPr>
          <a:latin typeface="NimbusSanNov" pitchFamily="18" charset="0"/>
        </a:defRPr>
      </a:pPr>
      <a:endParaRPr lang="de-DE"/>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986351706036745"/>
          <c:y val="0.13048811606882471"/>
          <c:w val="0.84958092738407698"/>
          <c:h val="0.71913750364537765"/>
        </c:manualLayout>
      </c:layout>
      <c:barChart>
        <c:barDir val="col"/>
        <c:grouping val="clustered"/>
        <c:varyColors val="0"/>
        <c:ser>
          <c:idx val="0"/>
          <c:order val="0"/>
          <c:tx>
            <c:v>Budget</c:v>
          </c:tx>
          <c:spPr>
            <a:solidFill>
              <a:srgbClr val="0070C0"/>
            </a:solidFill>
          </c:spPr>
          <c:invertIfNegative val="0"/>
          <c:cat>
            <c:numRef>
              <c:f>'Vgl. Rechnung_Budget'!$B$38:$B$53</c:f>
              <c:numCache>
                <c:formatCode>General</c:formatCode>
                <c:ptCount val="16"/>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numCache>
            </c:numRef>
          </c:cat>
          <c:val>
            <c:numRef>
              <c:f>'Vgl. Rechnung_Budget'!$B$13:$Q$13</c:f>
              <c:numCache>
                <c:formatCode>0.0%</c:formatCode>
                <c:ptCount val="16"/>
                <c:pt idx="0">
                  <c:v>-3.8782291175557225E-2</c:v>
                </c:pt>
                <c:pt idx="1">
                  <c:v>-9.2342376719882595E-3</c:v>
                </c:pt>
                <c:pt idx="2">
                  <c:v>-3.0135308721903455E-3</c:v>
                </c:pt>
                <c:pt idx="3">
                  <c:v>-8.2685729822100078E-3</c:v>
                </c:pt>
                <c:pt idx="4">
                  <c:v>-2.7332232227877579E-2</c:v>
                </c:pt>
                <c:pt idx="5">
                  <c:v>-3.7895277140501553E-2</c:v>
                </c:pt>
                <c:pt idx="6">
                  <c:v>-3.4321531532266317E-2</c:v>
                </c:pt>
                <c:pt idx="7">
                  <c:v>-2.3548413267380362E-2</c:v>
                </c:pt>
                <c:pt idx="8">
                  <c:v>-7.5825540238216469E-3</c:v>
                </c:pt>
                <c:pt idx="9">
                  <c:v>-1.1944364359380649E-2</c:v>
                </c:pt>
                <c:pt idx="10">
                  <c:v>-3.5540261096634447E-2</c:v>
                </c:pt>
                <c:pt idx="11">
                  <c:v>-3.2434543071231753E-2</c:v>
                </c:pt>
                <c:pt idx="12">
                  <c:v>-2.1269170144304315E-2</c:v>
                </c:pt>
                <c:pt idx="13">
                  <c:v>-3.4163030062393386E-2</c:v>
                </c:pt>
                <c:pt idx="14">
                  <c:v>-1.808042841226248E-2</c:v>
                </c:pt>
                <c:pt idx="15">
                  <c:v>-3.8565012336656462E-2</c:v>
                </c:pt>
              </c:numCache>
            </c:numRef>
          </c:val>
          <c:extLst>
            <c:ext xmlns:c16="http://schemas.microsoft.com/office/drawing/2014/chart" uri="{C3380CC4-5D6E-409C-BE32-E72D297353CC}">
              <c16:uniqueId val="{00000000-272A-423E-A096-7DD907195E60}"/>
            </c:ext>
          </c:extLst>
        </c:ser>
        <c:ser>
          <c:idx val="1"/>
          <c:order val="1"/>
          <c:tx>
            <c:v>Rechnung</c:v>
          </c:tx>
          <c:spPr>
            <a:solidFill>
              <a:srgbClr val="00B050"/>
            </a:solidFill>
          </c:spPr>
          <c:invertIfNegative val="0"/>
          <c:cat>
            <c:numRef>
              <c:f>'Vgl. Rechnung_Budget'!$B$38:$B$53</c:f>
              <c:numCache>
                <c:formatCode>General</c:formatCode>
                <c:ptCount val="16"/>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numCache>
            </c:numRef>
          </c:cat>
          <c:val>
            <c:numRef>
              <c:f>'Vgl. Rechnung_Budget'!$B$12:$Q$12</c:f>
              <c:numCache>
                <c:formatCode>0.0%</c:formatCode>
                <c:ptCount val="16"/>
                <c:pt idx="0">
                  <c:v>2.49963395470718E-2</c:v>
                </c:pt>
                <c:pt idx="1">
                  <c:v>5.1956261850416526E-2</c:v>
                </c:pt>
                <c:pt idx="2">
                  <c:v>3.1671364381842537E-2</c:v>
                </c:pt>
                <c:pt idx="3">
                  <c:v>8.138307898557488E-3</c:v>
                </c:pt>
                <c:pt idx="4">
                  <c:v>-3.1580428535189491E-2</c:v>
                </c:pt>
                <c:pt idx="5">
                  <c:v>-2.326112475410725E-2</c:v>
                </c:pt>
                <c:pt idx="6">
                  <c:v>-4.0520939386990085E-2</c:v>
                </c:pt>
                <c:pt idx="7">
                  <c:v>4.0712089593900103E-2</c:v>
                </c:pt>
                <c:pt idx="8">
                  <c:v>6.2108004733524382E-2</c:v>
                </c:pt>
                <c:pt idx="9">
                  <c:v>6.0744473743714687E-2</c:v>
                </c:pt>
                <c:pt idx="10">
                  <c:v>4.7783007725684855E-2</c:v>
                </c:pt>
                <c:pt idx="11">
                  <c:v>3.5911152937595989E-2</c:v>
                </c:pt>
                <c:pt idx="12">
                  <c:v>-5.4127302730117618E-4</c:v>
                </c:pt>
                <c:pt idx="13">
                  <c:v>-6.9712323717052438E-3</c:v>
                </c:pt>
                <c:pt idx="14">
                  <c:v>9.271512165466787E-3</c:v>
                </c:pt>
                <c:pt idx="15">
                  <c:v>-1.812776903558239E-2</c:v>
                </c:pt>
              </c:numCache>
            </c:numRef>
          </c:val>
          <c:extLst>
            <c:ext xmlns:c16="http://schemas.microsoft.com/office/drawing/2014/chart" uri="{C3380CC4-5D6E-409C-BE32-E72D297353CC}">
              <c16:uniqueId val="{00000001-272A-423E-A096-7DD907195E60}"/>
            </c:ext>
          </c:extLst>
        </c:ser>
        <c:dLbls>
          <c:showLegendKey val="0"/>
          <c:showVal val="0"/>
          <c:showCatName val="0"/>
          <c:showSerName val="0"/>
          <c:showPercent val="0"/>
          <c:showBubbleSize val="0"/>
        </c:dLbls>
        <c:gapWidth val="150"/>
        <c:axId val="-398485824"/>
        <c:axId val="-398489088"/>
      </c:barChart>
      <c:catAx>
        <c:axId val="-398485824"/>
        <c:scaling>
          <c:orientation val="minMax"/>
        </c:scaling>
        <c:delete val="0"/>
        <c:axPos val="b"/>
        <c:majorGridlines>
          <c:spPr>
            <a:ln>
              <a:solidFill>
                <a:schemeClr val="bg1">
                  <a:lumMod val="75000"/>
                </a:schemeClr>
              </a:solidFill>
            </a:ln>
          </c:spPr>
        </c:majorGridlines>
        <c:numFmt formatCode="General" sourceLinked="1"/>
        <c:majorTickMark val="out"/>
        <c:minorTickMark val="none"/>
        <c:tickLblPos val="low"/>
        <c:txPr>
          <a:bodyPr rot="-5400000" vert="horz"/>
          <a:lstStyle/>
          <a:p>
            <a:pPr>
              <a:defRPr sz="1500" b="0" i="0" u="none" strike="noStrike" baseline="0">
                <a:solidFill>
                  <a:srgbClr val="000000"/>
                </a:solidFill>
                <a:latin typeface="Arial" panose="020B0604020202020204" pitchFamily="34" charset="0"/>
                <a:ea typeface="NimbusSanNov"/>
                <a:cs typeface="Arial" panose="020B0604020202020204" pitchFamily="34" charset="0"/>
              </a:defRPr>
            </a:pPr>
            <a:endParaRPr lang="de-DE"/>
          </a:p>
        </c:txPr>
        <c:crossAx val="-398489088"/>
        <c:crosses val="autoZero"/>
        <c:auto val="1"/>
        <c:lblAlgn val="ctr"/>
        <c:lblOffset val="100"/>
        <c:noMultiLvlLbl val="0"/>
      </c:catAx>
      <c:valAx>
        <c:axId val="-398489088"/>
        <c:scaling>
          <c:orientation val="minMax"/>
        </c:scaling>
        <c:delete val="0"/>
        <c:axPos val="l"/>
        <c:majorGridlines>
          <c:spPr>
            <a:ln>
              <a:solidFill>
                <a:schemeClr val="bg1">
                  <a:lumMod val="75000"/>
                </a:schemeClr>
              </a:solidFill>
            </a:ln>
          </c:spPr>
        </c:majorGridlines>
        <c:numFmt formatCode="0%" sourceLinked="0"/>
        <c:majorTickMark val="out"/>
        <c:minorTickMark val="none"/>
        <c:tickLblPos val="nextTo"/>
        <c:txPr>
          <a:bodyPr rot="0" vert="horz"/>
          <a:lstStyle/>
          <a:p>
            <a:pPr>
              <a:defRPr sz="1600" b="0" i="0" u="none" strike="noStrike" baseline="0">
                <a:solidFill>
                  <a:srgbClr val="000000"/>
                </a:solidFill>
                <a:latin typeface="Arial" panose="020B0604020202020204" pitchFamily="34" charset="0"/>
                <a:ea typeface="NimbusSanNov"/>
                <a:cs typeface="Arial" panose="020B0604020202020204" pitchFamily="34" charset="0"/>
              </a:defRPr>
            </a:pPr>
            <a:endParaRPr lang="de-DE"/>
          </a:p>
        </c:txPr>
        <c:crossAx val="-398485824"/>
        <c:crosses val="autoZero"/>
        <c:crossBetween val="between"/>
      </c:valAx>
    </c:plotArea>
    <c:legend>
      <c:legendPos val="t"/>
      <c:layout>
        <c:manualLayout>
          <c:xMode val="edge"/>
          <c:yMode val="edge"/>
          <c:x val="0.26248169360119411"/>
          <c:y val="0"/>
          <c:w val="0.45418259819773993"/>
          <c:h val="8.5624172149479941E-2"/>
        </c:manualLayout>
      </c:layout>
      <c:overlay val="0"/>
      <c:txPr>
        <a:bodyPr/>
        <a:lstStyle/>
        <a:p>
          <a:pPr>
            <a:defRPr sz="1800" b="0" i="0" u="none" strike="noStrike" baseline="0">
              <a:solidFill>
                <a:srgbClr val="000000"/>
              </a:solidFill>
              <a:latin typeface="Arial" panose="020B0604020202020204" pitchFamily="34" charset="0"/>
              <a:ea typeface="NimbusSanNov"/>
              <a:cs typeface="Arial" panose="020B0604020202020204" pitchFamily="34" charset="0"/>
            </a:defRPr>
          </a:pPr>
          <a:endParaRPr lang="de-DE"/>
        </a:p>
      </c:txPr>
    </c:legend>
    <c:plotVisOnly val="1"/>
    <c:dispBlanksAs val="gap"/>
    <c:showDLblsOverMax val="0"/>
  </c:chart>
  <c:spPr>
    <a:ln>
      <a:solidFill>
        <a:schemeClr val="bg1"/>
      </a:solidFill>
    </a:ln>
  </c:spPr>
  <c:txPr>
    <a:bodyPr/>
    <a:lstStyle/>
    <a:p>
      <a:pPr>
        <a:defRPr sz="1000" b="0" i="0" u="none" strike="noStrike" baseline="0">
          <a:solidFill>
            <a:srgbClr val="000000"/>
          </a:solidFill>
          <a:latin typeface="NimbusSanNov"/>
          <a:ea typeface="NimbusSanNov"/>
          <a:cs typeface="NimbusSanNov"/>
        </a:defRPr>
      </a:pPr>
      <a:endParaRPr lang="de-DE"/>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161884532360833"/>
          <c:y val="8.7855757510713159E-2"/>
          <c:w val="0.72281196850393703"/>
          <c:h val="0.74446461175747913"/>
        </c:manualLayout>
      </c:layout>
      <c:lineChart>
        <c:grouping val="standard"/>
        <c:varyColors val="0"/>
        <c:ser>
          <c:idx val="3"/>
          <c:order val="0"/>
          <c:tx>
            <c:strRef>
              <c:f>'S-GE Export'!$A$23</c:f>
              <c:strCache>
                <c:ptCount val="1"/>
                <c:pt idx="0">
                  <c:v>SG</c:v>
                </c:pt>
              </c:strCache>
            </c:strRef>
          </c:tx>
          <c:spPr>
            <a:ln w="38100">
              <a:solidFill>
                <a:srgbClr val="FFC000"/>
              </a:solidFill>
            </a:ln>
          </c:spPr>
          <c:marker>
            <c:symbol val="none"/>
          </c:marker>
          <c:cat>
            <c:numRef>
              <c:f>'S-GE Export'!$B$22:$N$22</c:f>
              <c:numCache>
                <c:formatCode>General</c:formatCode>
                <c:ptCount val="13"/>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numCache>
            </c:numRef>
          </c:cat>
          <c:val>
            <c:numRef>
              <c:f>'S-GE Export'!$B$23:$N$23</c:f>
              <c:numCache>
                <c:formatCode>General</c:formatCode>
                <c:ptCount val="13"/>
                <c:pt idx="0">
                  <c:v>0.20300000000000001</c:v>
                </c:pt>
                <c:pt idx="1">
                  <c:v>0.20300000000000001</c:v>
                </c:pt>
                <c:pt idx="2">
                  <c:v>0.20300000000000001</c:v>
                </c:pt>
                <c:pt idx="3">
                  <c:v>0.1825</c:v>
                </c:pt>
                <c:pt idx="4">
                  <c:v>0.16200000000000001</c:v>
                </c:pt>
                <c:pt idx="5">
                  <c:v>0.152</c:v>
                </c:pt>
                <c:pt idx="6">
                  <c:v>0.14199999999999999</c:v>
                </c:pt>
                <c:pt idx="7">
                  <c:v>0.14199999999999999</c:v>
                </c:pt>
                <c:pt idx="8">
                  <c:v>0.14000000000000001</c:v>
                </c:pt>
                <c:pt idx="9">
                  <c:v>0.14199999999999999</c:v>
                </c:pt>
                <c:pt idx="10">
                  <c:v>0.14399999999999999</c:v>
                </c:pt>
                <c:pt idx="11" formatCode="0.00">
                  <c:v>0.14399999999999999</c:v>
                </c:pt>
                <c:pt idx="12">
                  <c:v>0.14399999999999999</c:v>
                </c:pt>
              </c:numCache>
            </c:numRef>
          </c:val>
          <c:smooth val="0"/>
          <c:extLst>
            <c:ext xmlns:c16="http://schemas.microsoft.com/office/drawing/2014/chart" uri="{C3380CC4-5D6E-409C-BE32-E72D297353CC}">
              <c16:uniqueId val="{00000000-F19D-4841-B17F-A5719CBE43B5}"/>
            </c:ext>
          </c:extLst>
        </c:ser>
        <c:ser>
          <c:idx val="2"/>
          <c:order val="1"/>
          <c:tx>
            <c:strRef>
              <c:f>'S-GE Export'!$A$25</c:f>
              <c:strCache>
                <c:ptCount val="1"/>
                <c:pt idx="0">
                  <c:v>SH</c:v>
                </c:pt>
              </c:strCache>
            </c:strRef>
          </c:tx>
          <c:spPr>
            <a:ln w="38100">
              <a:solidFill>
                <a:srgbClr val="002060"/>
              </a:solidFill>
            </a:ln>
          </c:spPr>
          <c:marker>
            <c:symbol val="none"/>
          </c:marker>
          <c:cat>
            <c:numRef>
              <c:f>'S-GE Export'!$B$22:$N$22</c:f>
              <c:numCache>
                <c:formatCode>General</c:formatCode>
                <c:ptCount val="13"/>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numCache>
            </c:numRef>
          </c:cat>
          <c:val>
            <c:numRef>
              <c:f>'S-GE Export'!$B$25:$N$25</c:f>
              <c:numCache>
                <c:formatCode>General</c:formatCode>
                <c:ptCount val="13"/>
                <c:pt idx="0">
                  <c:v>0.19800000000000001</c:v>
                </c:pt>
                <c:pt idx="1">
                  <c:v>0.19800000000000001</c:v>
                </c:pt>
                <c:pt idx="2">
                  <c:v>0.19700000000000001</c:v>
                </c:pt>
                <c:pt idx="3">
                  <c:v>0.19500000000000001</c:v>
                </c:pt>
                <c:pt idx="4">
                  <c:v>0.193</c:v>
                </c:pt>
                <c:pt idx="5">
                  <c:v>0.16450000000000001</c:v>
                </c:pt>
                <c:pt idx="6">
                  <c:v>0.13600000000000001</c:v>
                </c:pt>
                <c:pt idx="7">
                  <c:v>0.13600000000000001</c:v>
                </c:pt>
                <c:pt idx="8">
                  <c:v>0.13500000000000001</c:v>
                </c:pt>
                <c:pt idx="9">
                  <c:v>0.13500000000000001</c:v>
                </c:pt>
                <c:pt idx="10">
                  <c:v>0.13500000000000001</c:v>
                </c:pt>
                <c:pt idx="11" formatCode="0.00">
                  <c:v>0.13500000000000001</c:v>
                </c:pt>
                <c:pt idx="12">
                  <c:v>0.13500000000000001</c:v>
                </c:pt>
              </c:numCache>
            </c:numRef>
          </c:val>
          <c:smooth val="0"/>
          <c:extLst>
            <c:ext xmlns:c16="http://schemas.microsoft.com/office/drawing/2014/chart" uri="{C3380CC4-5D6E-409C-BE32-E72D297353CC}">
              <c16:uniqueId val="{00000001-F19D-4841-B17F-A5719CBE43B5}"/>
            </c:ext>
          </c:extLst>
        </c:ser>
        <c:ser>
          <c:idx val="0"/>
          <c:order val="2"/>
          <c:tx>
            <c:strRef>
              <c:f>'S-GE Export'!$A$24</c:f>
              <c:strCache>
                <c:ptCount val="1"/>
                <c:pt idx="0">
                  <c:v>TG</c:v>
                </c:pt>
              </c:strCache>
            </c:strRef>
          </c:tx>
          <c:spPr>
            <a:ln w="38100">
              <a:solidFill>
                <a:srgbClr val="FF0000"/>
              </a:solidFill>
            </a:ln>
          </c:spPr>
          <c:marker>
            <c:symbol val="none"/>
          </c:marker>
          <c:cat>
            <c:numRef>
              <c:f>'S-GE Export'!$B$22:$N$22</c:f>
              <c:numCache>
                <c:formatCode>General</c:formatCode>
                <c:ptCount val="13"/>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numCache>
            </c:numRef>
          </c:cat>
          <c:val>
            <c:numRef>
              <c:f>'S-GE Export'!$B$24:$N$24</c:f>
              <c:numCache>
                <c:formatCode>General</c:formatCode>
                <c:ptCount val="13"/>
                <c:pt idx="0">
                  <c:v>0.19900000000000001</c:v>
                </c:pt>
                <c:pt idx="1">
                  <c:v>0.19900000000000001</c:v>
                </c:pt>
                <c:pt idx="2">
                  <c:v>0.19800000000000001</c:v>
                </c:pt>
                <c:pt idx="3">
                  <c:v>0.16999999999999998</c:v>
                </c:pt>
                <c:pt idx="4">
                  <c:v>0.14199999999999999</c:v>
                </c:pt>
                <c:pt idx="5">
                  <c:v>0.14050000000000001</c:v>
                </c:pt>
                <c:pt idx="6">
                  <c:v>0.13900000000000001</c:v>
                </c:pt>
                <c:pt idx="7">
                  <c:v>0.13600000000000001</c:v>
                </c:pt>
                <c:pt idx="8">
                  <c:v>0.13300000000000001</c:v>
                </c:pt>
                <c:pt idx="9">
                  <c:v>0.13200000000000001</c:v>
                </c:pt>
                <c:pt idx="10">
                  <c:v>0.13200000000000001</c:v>
                </c:pt>
                <c:pt idx="11" formatCode="0.00">
                  <c:v>0.13200000000000001</c:v>
                </c:pt>
                <c:pt idx="12">
                  <c:v>0.13</c:v>
                </c:pt>
              </c:numCache>
            </c:numRef>
          </c:val>
          <c:smooth val="0"/>
          <c:extLst>
            <c:ext xmlns:c16="http://schemas.microsoft.com/office/drawing/2014/chart" uri="{C3380CC4-5D6E-409C-BE32-E72D297353CC}">
              <c16:uniqueId val="{00000002-F19D-4841-B17F-A5719CBE43B5}"/>
            </c:ext>
          </c:extLst>
        </c:ser>
        <c:ser>
          <c:idx val="4"/>
          <c:order val="3"/>
          <c:tx>
            <c:strRef>
              <c:f>'S-GE Export'!$A$26</c:f>
              <c:strCache>
                <c:ptCount val="1"/>
                <c:pt idx="0">
                  <c:v>AR</c:v>
                </c:pt>
              </c:strCache>
            </c:strRef>
          </c:tx>
          <c:spPr>
            <a:ln w="38100">
              <a:solidFill>
                <a:srgbClr val="800000"/>
              </a:solidFill>
            </a:ln>
          </c:spPr>
          <c:marker>
            <c:symbol val="none"/>
          </c:marker>
          <c:cat>
            <c:numRef>
              <c:f>'S-GE Export'!$B$22:$N$22</c:f>
              <c:numCache>
                <c:formatCode>General</c:formatCode>
                <c:ptCount val="13"/>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numCache>
            </c:numRef>
          </c:cat>
          <c:val>
            <c:numRef>
              <c:f>'S-GE Export'!$B$26:$N$26</c:f>
              <c:numCache>
                <c:formatCode>General</c:formatCode>
                <c:ptCount val="13"/>
                <c:pt idx="0">
                  <c:v>0.14399999999999999</c:v>
                </c:pt>
                <c:pt idx="1">
                  <c:v>0.14399999999999999</c:v>
                </c:pt>
                <c:pt idx="2">
                  <c:v>0.14399999999999999</c:v>
                </c:pt>
                <c:pt idx="3">
                  <c:v>0.14299999999999999</c:v>
                </c:pt>
                <c:pt idx="4">
                  <c:v>0.14199999999999999</c:v>
                </c:pt>
                <c:pt idx="5">
                  <c:v>0.121</c:v>
                </c:pt>
                <c:pt idx="6">
                  <c:v>0.1</c:v>
                </c:pt>
                <c:pt idx="7">
                  <c:v>0.1</c:v>
                </c:pt>
                <c:pt idx="8">
                  <c:v>0.1</c:v>
                </c:pt>
                <c:pt idx="9">
                  <c:v>0.1</c:v>
                </c:pt>
                <c:pt idx="10">
                  <c:v>0.1</c:v>
                </c:pt>
                <c:pt idx="11" formatCode="0.00">
                  <c:v>0.1</c:v>
                </c:pt>
                <c:pt idx="12">
                  <c:v>0.10299999999999999</c:v>
                </c:pt>
              </c:numCache>
            </c:numRef>
          </c:val>
          <c:smooth val="0"/>
          <c:extLst>
            <c:ext xmlns:c16="http://schemas.microsoft.com/office/drawing/2014/chart" uri="{C3380CC4-5D6E-409C-BE32-E72D297353CC}">
              <c16:uniqueId val="{00000003-F19D-4841-B17F-A5719CBE43B5}"/>
            </c:ext>
          </c:extLst>
        </c:ser>
        <c:dLbls>
          <c:showLegendKey val="0"/>
          <c:showVal val="0"/>
          <c:showCatName val="0"/>
          <c:showSerName val="0"/>
          <c:showPercent val="0"/>
          <c:showBubbleSize val="0"/>
        </c:dLbls>
        <c:smooth val="0"/>
        <c:axId val="-398490720"/>
        <c:axId val="-398493440"/>
      </c:lineChart>
      <c:catAx>
        <c:axId val="-398490720"/>
        <c:scaling>
          <c:orientation val="minMax"/>
        </c:scaling>
        <c:delete val="0"/>
        <c:axPos val="b"/>
        <c:numFmt formatCode="General" sourceLinked="1"/>
        <c:majorTickMark val="none"/>
        <c:minorTickMark val="none"/>
        <c:tickLblPos val="low"/>
        <c:spPr>
          <a:ln w="15875">
            <a:solidFill>
              <a:sysClr val="windowText" lastClr="000000">
                <a:lumMod val="75000"/>
                <a:lumOff val="25000"/>
              </a:sysClr>
            </a:solidFill>
          </a:ln>
        </c:spPr>
        <c:txPr>
          <a:bodyPr rot="-5400000" vert="horz"/>
          <a:lstStyle/>
          <a:p>
            <a:pPr>
              <a:defRPr/>
            </a:pPr>
            <a:endParaRPr lang="de-DE"/>
          </a:p>
        </c:txPr>
        <c:crossAx val="-398493440"/>
        <c:crossesAt val="0"/>
        <c:auto val="1"/>
        <c:lblAlgn val="ctr"/>
        <c:lblOffset val="100"/>
        <c:tickMarkSkip val="5"/>
        <c:noMultiLvlLbl val="0"/>
      </c:catAx>
      <c:valAx>
        <c:axId val="-398493440"/>
        <c:scaling>
          <c:orientation val="minMax"/>
          <c:max val="0.25"/>
          <c:min val="5.000000000000001E-2"/>
        </c:scaling>
        <c:delete val="0"/>
        <c:axPos val="l"/>
        <c:majorGridlines>
          <c:spPr>
            <a:ln>
              <a:solidFill>
                <a:sysClr val="window" lastClr="FFFFFF">
                  <a:lumMod val="85000"/>
                </a:sysClr>
              </a:solidFill>
            </a:ln>
          </c:spPr>
        </c:majorGridlines>
        <c:numFmt formatCode="0%" sourceLinked="0"/>
        <c:majorTickMark val="out"/>
        <c:minorTickMark val="none"/>
        <c:tickLblPos val="nextTo"/>
        <c:spPr>
          <a:ln w="15875">
            <a:solidFill>
              <a:sysClr val="windowText" lastClr="000000">
                <a:lumMod val="75000"/>
                <a:lumOff val="25000"/>
              </a:sysClr>
            </a:solidFill>
          </a:ln>
        </c:spPr>
        <c:crossAx val="-398490720"/>
        <c:crosses val="autoZero"/>
        <c:crossBetween val="between"/>
        <c:majorUnit val="2.5000000000000005E-2"/>
      </c:valAx>
      <c:spPr>
        <a:noFill/>
        <a:ln w="31750">
          <a:solidFill>
            <a:sysClr val="window" lastClr="FFFFFF"/>
          </a:solidFill>
        </a:ln>
      </c:spPr>
    </c:plotArea>
    <c:legend>
      <c:legendPos val="r"/>
      <c:overlay val="0"/>
    </c:legend>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de-DE"/>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5097727272727278E-2"/>
          <c:y val="0.13069297519167544"/>
          <c:w val="0.70992300962379695"/>
          <c:h val="0.68427930883639543"/>
        </c:manualLayout>
      </c:layout>
      <c:lineChart>
        <c:grouping val="standard"/>
        <c:varyColors val="0"/>
        <c:ser>
          <c:idx val="3"/>
          <c:order val="0"/>
          <c:tx>
            <c:strRef>
              <c:f>'Entw. 100''000'!$A$5</c:f>
              <c:strCache>
                <c:ptCount val="1"/>
                <c:pt idx="0">
                  <c:v>SG</c:v>
                </c:pt>
              </c:strCache>
            </c:strRef>
          </c:tx>
          <c:spPr>
            <a:ln w="34925">
              <a:solidFill>
                <a:srgbClr val="FFC000"/>
              </a:solidFill>
            </a:ln>
          </c:spPr>
          <c:marker>
            <c:symbol val="none"/>
          </c:marker>
          <c:cat>
            <c:numRef>
              <c:f>'Entw. 100''000'!$B$4:$N$4</c:f>
              <c:numCache>
                <c:formatCode>General</c:formatCode>
                <c:ptCount val="13"/>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numCache>
            </c:numRef>
          </c:cat>
          <c:val>
            <c:numRef>
              <c:f>'Entw. 100''000'!$B$5:$N$5</c:f>
              <c:numCache>
                <c:formatCode>General</c:formatCode>
                <c:ptCount val="13"/>
                <c:pt idx="0">
                  <c:v>0.37877500531295744</c:v>
                </c:pt>
                <c:pt idx="1">
                  <c:v>0.37792701227555958</c:v>
                </c:pt>
                <c:pt idx="2">
                  <c:v>0.37707901923816178</c:v>
                </c:pt>
                <c:pt idx="3">
                  <c:v>0.37436242141474796</c:v>
                </c:pt>
                <c:pt idx="4">
                  <c:v>0.37164582359133408</c:v>
                </c:pt>
                <c:pt idx="5">
                  <c:v>0.36104841572153945</c:v>
                </c:pt>
                <c:pt idx="6">
                  <c:v>0.35045100785174488</c:v>
                </c:pt>
                <c:pt idx="7">
                  <c:v>0.33877445281998803</c:v>
                </c:pt>
                <c:pt idx="8">
                  <c:v>0.33227094485073361</c:v>
                </c:pt>
                <c:pt idx="9">
                  <c:v>0.33906562905487575</c:v>
                </c:pt>
                <c:pt idx="10">
                  <c:v>0.34123503668894067</c:v>
                </c:pt>
                <c:pt idx="11">
                  <c:v>0.33729449770407627</c:v>
                </c:pt>
                <c:pt idx="12">
                  <c:v>0.33350184584038883</c:v>
                </c:pt>
              </c:numCache>
            </c:numRef>
          </c:val>
          <c:smooth val="0"/>
          <c:extLst>
            <c:ext xmlns:c16="http://schemas.microsoft.com/office/drawing/2014/chart" uri="{C3380CC4-5D6E-409C-BE32-E72D297353CC}">
              <c16:uniqueId val="{00000000-34CD-4385-95BA-26C4F43C5CDC}"/>
            </c:ext>
          </c:extLst>
        </c:ser>
        <c:ser>
          <c:idx val="0"/>
          <c:order val="1"/>
          <c:tx>
            <c:strRef>
              <c:f>'Entw. 100''000'!$A$6</c:f>
              <c:strCache>
                <c:ptCount val="1"/>
                <c:pt idx="0">
                  <c:v>SH</c:v>
                </c:pt>
              </c:strCache>
            </c:strRef>
          </c:tx>
          <c:spPr>
            <a:ln w="34925">
              <a:solidFill>
                <a:srgbClr val="FF0000"/>
              </a:solidFill>
            </a:ln>
          </c:spPr>
          <c:marker>
            <c:symbol val="none"/>
          </c:marker>
          <c:cat>
            <c:numRef>
              <c:f>'Entw. 100''000'!$B$4:$N$4</c:f>
              <c:numCache>
                <c:formatCode>General</c:formatCode>
                <c:ptCount val="13"/>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numCache>
            </c:numRef>
          </c:cat>
          <c:val>
            <c:numRef>
              <c:f>'Entw. 100''000'!$B$6:$N$6</c:f>
              <c:numCache>
                <c:formatCode>General</c:formatCode>
                <c:ptCount val="13"/>
                <c:pt idx="0">
                  <c:v>0.35984014643731105</c:v>
                </c:pt>
                <c:pt idx="1">
                  <c:v>0.35705772225416454</c:v>
                </c:pt>
                <c:pt idx="2">
                  <c:v>0.35427529807101799</c:v>
                </c:pt>
                <c:pt idx="3">
                  <c:v>0.34467713640590131</c:v>
                </c:pt>
                <c:pt idx="4">
                  <c:v>0.33507897474078463</c:v>
                </c:pt>
                <c:pt idx="5">
                  <c:v>0.3369443024028147</c:v>
                </c:pt>
                <c:pt idx="6">
                  <c:v>0.33880963006484477</c:v>
                </c:pt>
                <c:pt idx="7">
                  <c:v>0.33615076373481606</c:v>
                </c:pt>
                <c:pt idx="8">
                  <c:v>0.33159371920464592</c:v>
                </c:pt>
                <c:pt idx="9">
                  <c:v>0.32959466497066442</c:v>
                </c:pt>
                <c:pt idx="10">
                  <c:v>0.32279041185428625</c:v>
                </c:pt>
                <c:pt idx="11">
                  <c:v>0.31949542284114985</c:v>
                </c:pt>
                <c:pt idx="12">
                  <c:v>0.31554044450445973</c:v>
                </c:pt>
              </c:numCache>
            </c:numRef>
          </c:val>
          <c:smooth val="0"/>
          <c:extLst>
            <c:ext xmlns:c16="http://schemas.microsoft.com/office/drawing/2014/chart" uri="{C3380CC4-5D6E-409C-BE32-E72D297353CC}">
              <c16:uniqueId val="{00000001-34CD-4385-95BA-26C4F43C5CDC}"/>
            </c:ext>
          </c:extLst>
        </c:ser>
        <c:ser>
          <c:idx val="2"/>
          <c:order val="2"/>
          <c:tx>
            <c:strRef>
              <c:f>'Entw. 100''000'!$A$7</c:f>
              <c:strCache>
                <c:ptCount val="1"/>
                <c:pt idx="0">
                  <c:v>AR</c:v>
                </c:pt>
              </c:strCache>
            </c:strRef>
          </c:tx>
          <c:spPr>
            <a:ln w="34925">
              <a:solidFill>
                <a:srgbClr val="002060"/>
              </a:solidFill>
            </a:ln>
          </c:spPr>
          <c:marker>
            <c:symbol val="none"/>
          </c:marker>
          <c:cat>
            <c:numRef>
              <c:f>'Entw. 100''000'!$B$4:$N$4</c:f>
              <c:numCache>
                <c:formatCode>General</c:formatCode>
                <c:ptCount val="13"/>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numCache>
            </c:numRef>
          </c:cat>
          <c:val>
            <c:numRef>
              <c:f>'Entw. 100''000'!$B$7:$N$7</c:f>
              <c:numCache>
                <c:formatCode>General</c:formatCode>
                <c:ptCount val="13"/>
                <c:pt idx="0">
                  <c:v>0.33353419828174308</c:v>
                </c:pt>
                <c:pt idx="1">
                  <c:v>0.33403032666428412</c:v>
                </c:pt>
                <c:pt idx="2">
                  <c:v>0.33452645504682516</c:v>
                </c:pt>
                <c:pt idx="3">
                  <c:v>0.32975920066149433</c:v>
                </c:pt>
                <c:pt idx="4">
                  <c:v>0.32499194627616357</c:v>
                </c:pt>
                <c:pt idx="5">
                  <c:v>0.3230603698242126</c:v>
                </c:pt>
                <c:pt idx="6">
                  <c:v>0.32112879337226163</c:v>
                </c:pt>
                <c:pt idx="7">
                  <c:v>0.32091970825489285</c:v>
                </c:pt>
                <c:pt idx="8">
                  <c:v>0.31645137549828439</c:v>
                </c:pt>
                <c:pt idx="9">
                  <c:v>0.3102695301534199</c:v>
                </c:pt>
                <c:pt idx="10">
                  <c:v>0.30538560157100414</c:v>
                </c:pt>
                <c:pt idx="11">
                  <c:v>0.30836613225477322</c:v>
                </c:pt>
                <c:pt idx="12">
                  <c:v>0.30500962671812265</c:v>
                </c:pt>
              </c:numCache>
            </c:numRef>
          </c:val>
          <c:smooth val="0"/>
          <c:extLst>
            <c:ext xmlns:c16="http://schemas.microsoft.com/office/drawing/2014/chart" uri="{C3380CC4-5D6E-409C-BE32-E72D297353CC}">
              <c16:uniqueId val="{00000002-34CD-4385-95BA-26C4F43C5CDC}"/>
            </c:ext>
          </c:extLst>
        </c:ser>
        <c:ser>
          <c:idx val="4"/>
          <c:order val="3"/>
          <c:tx>
            <c:strRef>
              <c:f>'Entw. 100''000'!$A$8</c:f>
              <c:strCache>
                <c:ptCount val="1"/>
                <c:pt idx="0">
                  <c:v>TG</c:v>
                </c:pt>
              </c:strCache>
            </c:strRef>
          </c:tx>
          <c:spPr>
            <a:ln w="34925">
              <a:solidFill>
                <a:srgbClr val="800000"/>
              </a:solidFill>
            </a:ln>
          </c:spPr>
          <c:marker>
            <c:symbol val="none"/>
          </c:marker>
          <c:cat>
            <c:numRef>
              <c:f>'Entw. 100''000'!$B$4:$N$4</c:f>
              <c:numCache>
                <c:formatCode>General</c:formatCode>
                <c:ptCount val="13"/>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numCache>
            </c:numRef>
          </c:cat>
          <c:val>
            <c:numRef>
              <c:f>'Entw. 100''000'!$B$8:$N$8</c:f>
              <c:numCache>
                <c:formatCode>General</c:formatCode>
                <c:ptCount val="13"/>
                <c:pt idx="0">
                  <c:v>0.34180349399663013</c:v>
                </c:pt>
                <c:pt idx="1">
                  <c:v>0.33992827041996465</c:v>
                </c:pt>
                <c:pt idx="2">
                  <c:v>0.33805304684329918</c:v>
                </c:pt>
                <c:pt idx="3">
                  <c:v>0.34032664172883215</c:v>
                </c:pt>
                <c:pt idx="4">
                  <c:v>0.34260023661436512</c:v>
                </c:pt>
                <c:pt idx="5">
                  <c:v>0.33913564757654391</c:v>
                </c:pt>
                <c:pt idx="6">
                  <c:v>0.33567105853872264</c:v>
                </c:pt>
                <c:pt idx="7">
                  <c:v>0.33055022802408746</c:v>
                </c:pt>
                <c:pt idx="8">
                  <c:v>0.31334893690545806</c:v>
                </c:pt>
                <c:pt idx="9">
                  <c:v>0.31110634639005175</c:v>
                </c:pt>
                <c:pt idx="10">
                  <c:v>0.30621056824312382</c:v>
                </c:pt>
                <c:pt idx="11">
                  <c:v>0.30348085115674295</c:v>
                </c:pt>
                <c:pt idx="12">
                  <c:v>0.30014741389044874</c:v>
                </c:pt>
              </c:numCache>
            </c:numRef>
          </c:val>
          <c:smooth val="0"/>
          <c:extLst>
            <c:ext xmlns:c16="http://schemas.microsoft.com/office/drawing/2014/chart" uri="{C3380CC4-5D6E-409C-BE32-E72D297353CC}">
              <c16:uniqueId val="{00000003-34CD-4385-95BA-26C4F43C5CDC}"/>
            </c:ext>
          </c:extLst>
        </c:ser>
        <c:dLbls>
          <c:showLegendKey val="0"/>
          <c:showVal val="0"/>
          <c:showCatName val="0"/>
          <c:showSerName val="0"/>
          <c:showPercent val="0"/>
          <c:showBubbleSize val="0"/>
        </c:dLbls>
        <c:smooth val="0"/>
        <c:axId val="-398485280"/>
        <c:axId val="-398497792"/>
      </c:lineChart>
      <c:catAx>
        <c:axId val="-398485280"/>
        <c:scaling>
          <c:orientation val="minMax"/>
        </c:scaling>
        <c:delete val="0"/>
        <c:axPos val="b"/>
        <c:majorGridlines>
          <c:spPr>
            <a:ln>
              <a:solidFill>
                <a:sysClr val="window" lastClr="FFFFFF">
                  <a:lumMod val="85000"/>
                </a:sysClr>
              </a:solidFill>
            </a:ln>
          </c:spPr>
        </c:majorGridlines>
        <c:numFmt formatCode="General" sourceLinked="1"/>
        <c:majorTickMark val="none"/>
        <c:minorTickMark val="none"/>
        <c:tickLblPos val="low"/>
        <c:spPr>
          <a:ln>
            <a:solidFill>
              <a:sysClr val="windowText" lastClr="000000">
                <a:lumMod val="75000"/>
                <a:lumOff val="25000"/>
              </a:sysClr>
            </a:solidFill>
          </a:ln>
        </c:spPr>
        <c:txPr>
          <a:bodyPr rot="-5400000" vert="horz"/>
          <a:lstStyle/>
          <a:p>
            <a:pPr>
              <a:defRPr/>
            </a:pPr>
            <a:endParaRPr lang="de-DE"/>
          </a:p>
        </c:txPr>
        <c:crossAx val="-398497792"/>
        <c:crosses val="autoZero"/>
        <c:auto val="1"/>
        <c:lblAlgn val="ctr"/>
        <c:lblOffset val="100"/>
        <c:tickLblSkip val="1"/>
        <c:tickMarkSkip val="5"/>
        <c:noMultiLvlLbl val="0"/>
      </c:catAx>
      <c:valAx>
        <c:axId val="-398497792"/>
        <c:scaling>
          <c:orientation val="minMax"/>
          <c:max val="0.4"/>
          <c:min val="0.22000000000000003"/>
        </c:scaling>
        <c:delete val="0"/>
        <c:axPos val="l"/>
        <c:majorGridlines>
          <c:spPr>
            <a:ln>
              <a:solidFill>
                <a:sysClr val="window" lastClr="FFFFFF">
                  <a:lumMod val="85000"/>
                </a:sysClr>
              </a:solidFill>
            </a:ln>
          </c:spPr>
        </c:majorGridlines>
        <c:numFmt formatCode="0%" sourceLinked="0"/>
        <c:majorTickMark val="out"/>
        <c:minorTickMark val="none"/>
        <c:tickLblPos val="nextTo"/>
        <c:spPr>
          <a:ln>
            <a:solidFill>
              <a:sysClr val="windowText" lastClr="000000">
                <a:lumMod val="75000"/>
                <a:lumOff val="25000"/>
              </a:sysClr>
            </a:solidFill>
          </a:ln>
        </c:spPr>
        <c:crossAx val="-398485280"/>
        <c:crosses val="autoZero"/>
        <c:crossBetween val="between"/>
        <c:majorUnit val="2.0000000000000004E-2"/>
      </c:valAx>
      <c:spPr>
        <a:noFill/>
        <a:ln w="31750">
          <a:solidFill>
            <a:sysClr val="window" lastClr="FFFFFF"/>
          </a:solidFill>
        </a:ln>
      </c:spPr>
    </c:plotArea>
    <c:legend>
      <c:legendPos val="r"/>
      <c:layout>
        <c:manualLayout>
          <c:xMode val="edge"/>
          <c:yMode val="edge"/>
          <c:x val="0.855545522336707"/>
          <c:y val="0.19145218451427387"/>
          <c:w val="0.11671098915210874"/>
          <c:h val="0.42200906365383828"/>
        </c:manualLayout>
      </c:layout>
      <c:overlay val="0"/>
    </c:legend>
    <c:plotVisOnly val="1"/>
    <c:dispBlanksAs val="gap"/>
    <c:showDLblsOverMax val="0"/>
  </c:chart>
  <c:spPr>
    <a:ln>
      <a:noFill/>
    </a:ln>
  </c:spPr>
  <c:txPr>
    <a:bodyPr/>
    <a:lstStyle/>
    <a:p>
      <a:pPr>
        <a:defRPr sz="1800">
          <a:latin typeface="NimbusSanNov" pitchFamily="18" charset="0"/>
        </a:defRPr>
      </a:pPr>
      <a:endParaRPr lang="de-DE"/>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986351706036745"/>
          <c:y val="9.774485841442454E-2"/>
          <c:w val="0.83820429442906663"/>
          <c:h val="0.6414183827069323"/>
        </c:manualLayout>
      </c:layout>
      <c:barChart>
        <c:barDir val="col"/>
        <c:grouping val="clustered"/>
        <c:varyColors val="0"/>
        <c:ser>
          <c:idx val="0"/>
          <c:order val="0"/>
          <c:tx>
            <c:v>1 Million Franken Jahreslohn</c:v>
          </c:tx>
          <c:spPr>
            <a:solidFill>
              <a:srgbClr val="0070C0"/>
            </a:solidFill>
          </c:spPr>
          <c:invertIfNegative val="0"/>
          <c:cat>
            <c:strRef>
              <c:f>'Senkungen 2004-2014'!$AG$10:$AG$35</c:f>
              <c:strCache>
                <c:ptCount val="26"/>
                <c:pt idx="0">
                  <c:v>Lausanne</c:v>
                </c:pt>
                <c:pt idx="1">
                  <c:v>Bern</c:v>
                </c:pt>
                <c:pt idx="2">
                  <c:v>Genf</c:v>
                </c:pt>
                <c:pt idx="3">
                  <c:v>Liestal</c:v>
                </c:pt>
                <c:pt idx="4">
                  <c:v>Bellinzona</c:v>
                </c:pt>
                <c:pt idx="5">
                  <c:v>Freiburg</c:v>
                </c:pt>
                <c:pt idx="6">
                  <c:v>Chur</c:v>
                </c:pt>
                <c:pt idx="7">
                  <c:v>Sitten</c:v>
                </c:pt>
                <c:pt idx="8">
                  <c:v>Zürich</c:v>
                </c:pt>
                <c:pt idx="9">
                  <c:v>Stans</c:v>
                </c:pt>
                <c:pt idx="10">
                  <c:v>Zug</c:v>
                </c:pt>
                <c:pt idx="11">
                  <c:v>Schwyz</c:v>
                </c:pt>
                <c:pt idx="12">
                  <c:v>Neuenburg</c:v>
                </c:pt>
                <c:pt idx="13">
                  <c:v>Appenzell</c:v>
                </c:pt>
                <c:pt idx="14">
                  <c:v>Herisau</c:v>
                </c:pt>
                <c:pt idx="15">
                  <c:v>Delsberg</c:v>
                </c:pt>
                <c:pt idx="16">
                  <c:v>Luzern</c:v>
                </c:pt>
                <c:pt idx="17">
                  <c:v>Glarus</c:v>
                </c:pt>
                <c:pt idx="18">
                  <c:v>Aarau</c:v>
                </c:pt>
                <c:pt idx="19">
                  <c:v>Basel</c:v>
                </c:pt>
                <c:pt idx="20">
                  <c:v>St. Gallen</c:v>
                </c:pt>
                <c:pt idx="21">
                  <c:v>Schaffhausen</c:v>
                </c:pt>
                <c:pt idx="22">
                  <c:v>Frauenfeld</c:v>
                </c:pt>
                <c:pt idx="23">
                  <c:v>Sarnen</c:v>
                </c:pt>
                <c:pt idx="24">
                  <c:v>Solothurn</c:v>
                </c:pt>
                <c:pt idx="25">
                  <c:v>Altdorf</c:v>
                </c:pt>
              </c:strCache>
            </c:strRef>
          </c:cat>
          <c:val>
            <c:numRef>
              <c:f>'Senkungen 2004-2014'!$AI$10:$AI$35</c:f>
              <c:numCache>
                <c:formatCode>0.0%</c:formatCode>
                <c:ptCount val="26"/>
                <c:pt idx="0">
                  <c:v>-1.7044008483563244E-3</c:v>
                </c:pt>
                <c:pt idx="1">
                  <c:v>-1.9219097560975729E-3</c:v>
                </c:pt>
                <c:pt idx="2">
                  <c:v>-2.7774705726404947E-3</c:v>
                </c:pt>
                <c:pt idx="3">
                  <c:v>-3.8941711028632753E-3</c:v>
                </c:pt>
                <c:pt idx="4">
                  <c:v>-4.313724125132562E-3</c:v>
                </c:pt>
                <c:pt idx="5">
                  <c:v>-5.8051712619300033E-3</c:v>
                </c:pt>
                <c:pt idx="6">
                  <c:v>-6.0963955461293684E-3</c:v>
                </c:pt>
                <c:pt idx="7">
                  <c:v>-6.3750928950158936E-3</c:v>
                </c:pt>
                <c:pt idx="8">
                  <c:v>-7.8046536585365534E-3</c:v>
                </c:pt>
                <c:pt idx="9">
                  <c:v>-8.1533363732767816E-3</c:v>
                </c:pt>
                <c:pt idx="10">
                  <c:v>-8.1544944326617241E-3</c:v>
                </c:pt>
                <c:pt idx="11">
                  <c:v>-8.2291593849416617E-3</c:v>
                </c:pt>
                <c:pt idx="12">
                  <c:v>-9.3368993372215936E-3</c:v>
                </c:pt>
                <c:pt idx="13">
                  <c:v>-1.0115716648992551E-2</c:v>
                </c:pt>
                <c:pt idx="14">
                  <c:v>-1.2740588812301168E-2</c:v>
                </c:pt>
                <c:pt idx="15">
                  <c:v>-2.2590894061505828E-2</c:v>
                </c:pt>
                <c:pt idx="16">
                  <c:v>-2.3901983987274666E-2</c:v>
                </c:pt>
                <c:pt idx="17">
                  <c:v>-2.4041919777306464E-2</c:v>
                </c:pt>
                <c:pt idx="18">
                  <c:v>-2.413850519618238E-2</c:v>
                </c:pt>
                <c:pt idx="19">
                  <c:v>-2.5616970201484623E-2</c:v>
                </c:pt>
                <c:pt idx="20">
                  <c:v>-2.609745768822902E-2</c:v>
                </c:pt>
                <c:pt idx="21">
                  <c:v>-3.6436764581124076E-2</c:v>
                </c:pt>
                <c:pt idx="22">
                  <c:v>-3.759125482502651E-2</c:v>
                </c:pt>
                <c:pt idx="23">
                  <c:v>-4.2258610710498412E-2</c:v>
                </c:pt>
                <c:pt idx="24">
                  <c:v>-4.8504444591728507E-2</c:v>
                </c:pt>
                <c:pt idx="25">
                  <c:v>-7.3945380839872732E-2</c:v>
                </c:pt>
              </c:numCache>
            </c:numRef>
          </c:val>
          <c:extLst>
            <c:ext xmlns:c16="http://schemas.microsoft.com/office/drawing/2014/chart" uri="{C3380CC4-5D6E-409C-BE32-E72D297353CC}">
              <c16:uniqueId val="{00000000-9FE9-4C10-9544-1A1C2D5DD99F}"/>
            </c:ext>
          </c:extLst>
        </c:ser>
        <c:ser>
          <c:idx val="1"/>
          <c:order val="1"/>
          <c:tx>
            <c:v>70'000 Franken Jahreslohn</c:v>
          </c:tx>
          <c:spPr>
            <a:solidFill>
              <a:srgbClr val="00B050"/>
            </a:solidFill>
          </c:spPr>
          <c:invertIfNegative val="0"/>
          <c:cat>
            <c:strRef>
              <c:f>'Senkungen 2004-2014'!$AG$10:$AG$35</c:f>
              <c:strCache>
                <c:ptCount val="26"/>
                <c:pt idx="0">
                  <c:v>Lausanne</c:v>
                </c:pt>
                <c:pt idx="1">
                  <c:v>Bern</c:v>
                </c:pt>
                <c:pt idx="2">
                  <c:v>Genf</c:v>
                </c:pt>
                <c:pt idx="3">
                  <c:v>Liestal</c:v>
                </c:pt>
                <c:pt idx="4">
                  <c:v>Bellinzona</c:v>
                </c:pt>
                <c:pt idx="5">
                  <c:v>Freiburg</c:v>
                </c:pt>
                <c:pt idx="6">
                  <c:v>Chur</c:v>
                </c:pt>
                <c:pt idx="7">
                  <c:v>Sitten</c:v>
                </c:pt>
                <c:pt idx="8">
                  <c:v>Zürich</c:v>
                </c:pt>
                <c:pt idx="9">
                  <c:v>Stans</c:v>
                </c:pt>
                <c:pt idx="10">
                  <c:v>Zug</c:v>
                </c:pt>
                <c:pt idx="11">
                  <c:v>Schwyz</c:v>
                </c:pt>
                <c:pt idx="12">
                  <c:v>Neuenburg</c:v>
                </c:pt>
                <c:pt idx="13">
                  <c:v>Appenzell</c:v>
                </c:pt>
                <c:pt idx="14">
                  <c:v>Herisau</c:v>
                </c:pt>
                <c:pt idx="15">
                  <c:v>Delsberg</c:v>
                </c:pt>
                <c:pt idx="16">
                  <c:v>Luzern</c:v>
                </c:pt>
                <c:pt idx="17">
                  <c:v>Glarus</c:v>
                </c:pt>
                <c:pt idx="18">
                  <c:v>Aarau</c:v>
                </c:pt>
                <c:pt idx="19">
                  <c:v>Basel</c:v>
                </c:pt>
                <c:pt idx="20">
                  <c:v>St. Gallen</c:v>
                </c:pt>
                <c:pt idx="21">
                  <c:v>Schaffhausen</c:v>
                </c:pt>
                <c:pt idx="22">
                  <c:v>Frauenfeld</c:v>
                </c:pt>
                <c:pt idx="23">
                  <c:v>Sarnen</c:v>
                </c:pt>
                <c:pt idx="24">
                  <c:v>Solothurn</c:v>
                </c:pt>
                <c:pt idx="25">
                  <c:v>Altdorf</c:v>
                </c:pt>
              </c:strCache>
            </c:strRef>
          </c:cat>
          <c:val>
            <c:numRef>
              <c:f>'Senkungen 2004-2014'!$AH$10:$AH$35</c:f>
              <c:numCache>
                <c:formatCode>0.0%</c:formatCode>
                <c:ptCount val="26"/>
                <c:pt idx="0">
                  <c:v>-2.5750060596879398E-3</c:v>
                </c:pt>
                <c:pt idx="1">
                  <c:v>1.1661570216633818E-2</c:v>
                </c:pt>
                <c:pt idx="2">
                  <c:v>-1.4238484320557493E-2</c:v>
                </c:pt>
                <c:pt idx="3">
                  <c:v>-5.0995659748522687E-3</c:v>
                </c:pt>
                <c:pt idx="4">
                  <c:v>-5.2119640963490393E-3</c:v>
                </c:pt>
                <c:pt idx="5">
                  <c:v>-1.0335310559006244E-2</c:v>
                </c:pt>
                <c:pt idx="6">
                  <c:v>-7.2276473261627117E-3</c:v>
                </c:pt>
                <c:pt idx="7">
                  <c:v>-2.0490132555673404E-2</c:v>
                </c:pt>
                <c:pt idx="8">
                  <c:v>-8.6573435843054214E-3</c:v>
                </c:pt>
                <c:pt idx="9">
                  <c:v>-5.185758975912752E-3</c:v>
                </c:pt>
                <c:pt idx="10">
                  <c:v>-2.4275087865474929E-2</c:v>
                </c:pt>
                <c:pt idx="11">
                  <c:v>-5.4834805332525383E-3</c:v>
                </c:pt>
                <c:pt idx="12">
                  <c:v>-8.562941599757623E-3</c:v>
                </c:pt>
                <c:pt idx="13">
                  <c:v>-4.9194902287532233E-3</c:v>
                </c:pt>
                <c:pt idx="14">
                  <c:v>-9.2010142402666056E-3</c:v>
                </c:pt>
                <c:pt idx="15">
                  <c:v>-1.8610701408877439E-2</c:v>
                </c:pt>
                <c:pt idx="16">
                  <c:v>-1.5815097712467807E-2</c:v>
                </c:pt>
                <c:pt idx="17">
                  <c:v>-1.5506189213755517E-2</c:v>
                </c:pt>
                <c:pt idx="18">
                  <c:v>-1.9363399484926686E-3</c:v>
                </c:pt>
                <c:pt idx="19">
                  <c:v>-2.1142904105438592E-2</c:v>
                </c:pt>
                <c:pt idx="20">
                  <c:v>-1.0913254052416305E-2</c:v>
                </c:pt>
                <c:pt idx="21">
                  <c:v>-1.2073473716103608E-2</c:v>
                </c:pt>
                <c:pt idx="22">
                  <c:v>-4.5158119981820871E-3</c:v>
                </c:pt>
                <c:pt idx="23">
                  <c:v>-2.1129077412513256E-2</c:v>
                </c:pt>
                <c:pt idx="24">
                  <c:v>-1.2315330252991974E-2</c:v>
                </c:pt>
                <c:pt idx="25">
                  <c:v>-2.5728970368126033E-2</c:v>
                </c:pt>
              </c:numCache>
            </c:numRef>
          </c:val>
          <c:extLst>
            <c:ext xmlns:c16="http://schemas.microsoft.com/office/drawing/2014/chart" uri="{C3380CC4-5D6E-409C-BE32-E72D297353CC}">
              <c16:uniqueId val="{00000001-9FE9-4C10-9544-1A1C2D5DD99F}"/>
            </c:ext>
          </c:extLst>
        </c:ser>
        <c:dLbls>
          <c:showLegendKey val="0"/>
          <c:showVal val="0"/>
          <c:showCatName val="0"/>
          <c:showSerName val="0"/>
          <c:showPercent val="0"/>
          <c:showBubbleSize val="0"/>
        </c:dLbls>
        <c:gapWidth val="150"/>
        <c:axId val="-398496704"/>
        <c:axId val="-398486912"/>
      </c:barChart>
      <c:catAx>
        <c:axId val="-398496704"/>
        <c:scaling>
          <c:orientation val="minMax"/>
        </c:scaling>
        <c:delete val="0"/>
        <c:axPos val="b"/>
        <c:majorGridlines>
          <c:spPr>
            <a:ln>
              <a:solidFill>
                <a:schemeClr val="bg1">
                  <a:lumMod val="75000"/>
                </a:schemeClr>
              </a:solidFill>
            </a:ln>
          </c:spPr>
        </c:majorGridlines>
        <c:numFmt formatCode="General" sourceLinked="1"/>
        <c:majorTickMark val="out"/>
        <c:minorTickMark val="none"/>
        <c:tickLblPos val="low"/>
        <c:txPr>
          <a:bodyPr rot="-5400000" vert="horz"/>
          <a:lstStyle/>
          <a:p>
            <a:pPr>
              <a:defRPr sz="1140">
                <a:latin typeface="Arial" panose="020B0604020202020204" pitchFamily="34" charset="0"/>
                <a:cs typeface="Arial" panose="020B0604020202020204" pitchFamily="34" charset="0"/>
              </a:defRPr>
            </a:pPr>
            <a:endParaRPr lang="de-DE"/>
          </a:p>
        </c:txPr>
        <c:crossAx val="-398486912"/>
        <c:crosses val="autoZero"/>
        <c:auto val="1"/>
        <c:lblAlgn val="ctr"/>
        <c:lblOffset val="100"/>
        <c:noMultiLvlLbl val="0"/>
      </c:catAx>
      <c:valAx>
        <c:axId val="-398486912"/>
        <c:scaling>
          <c:orientation val="minMax"/>
        </c:scaling>
        <c:delete val="0"/>
        <c:axPos val="l"/>
        <c:majorGridlines>
          <c:spPr>
            <a:ln>
              <a:solidFill>
                <a:schemeClr val="bg1">
                  <a:lumMod val="75000"/>
                </a:schemeClr>
              </a:solidFill>
            </a:ln>
          </c:spPr>
        </c:majorGridlines>
        <c:title>
          <c:tx>
            <c:rich>
              <a:bodyPr rot="-5400000" vert="horz"/>
              <a:lstStyle/>
              <a:p>
                <a:pPr>
                  <a:defRPr sz="1200" b="1">
                    <a:latin typeface="Arial" panose="020B0604020202020204" pitchFamily="34" charset="0"/>
                    <a:cs typeface="Arial" panose="020B0604020202020204" pitchFamily="34" charset="0"/>
                  </a:defRPr>
                </a:pPr>
                <a:r>
                  <a:rPr lang="en-US" sz="1200" b="1">
                    <a:latin typeface="Arial" panose="020B0604020202020204" pitchFamily="34" charset="0"/>
                    <a:cs typeface="Arial" panose="020B0604020202020204" pitchFamily="34" charset="0"/>
                  </a:rPr>
                  <a:t>Senkungen in % des Jahreslohns</a:t>
                </a:r>
              </a:p>
            </c:rich>
          </c:tx>
          <c:overlay val="0"/>
        </c:title>
        <c:numFmt formatCode="0%" sourceLinked="0"/>
        <c:majorTickMark val="out"/>
        <c:minorTickMark val="none"/>
        <c:tickLblPos val="nextTo"/>
        <c:txPr>
          <a:bodyPr/>
          <a:lstStyle/>
          <a:p>
            <a:pPr>
              <a:defRPr sz="1200">
                <a:latin typeface="Arial" panose="020B0604020202020204" pitchFamily="34" charset="0"/>
                <a:cs typeface="Arial" panose="020B0604020202020204" pitchFamily="34" charset="0"/>
              </a:defRPr>
            </a:pPr>
            <a:endParaRPr lang="de-DE"/>
          </a:p>
        </c:txPr>
        <c:crossAx val="-398496704"/>
        <c:crosses val="autoZero"/>
        <c:crossBetween val="between"/>
      </c:valAx>
    </c:plotArea>
    <c:legend>
      <c:legendPos val="t"/>
      <c:layout>
        <c:manualLayout>
          <c:xMode val="edge"/>
          <c:yMode val="edge"/>
          <c:x val="0.15233724838679905"/>
          <c:y val="0"/>
          <c:w val="0.6953253240067423"/>
          <c:h val="6.357243806062704E-2"/>
        </c:manualLayout>
      </c:layout>
      <c:overlay val="0"/>
      <c:txPr>
        <a:bodyPr/>
        <a:lstStyle/>
        <a:p>
          <a:pPr>
            <a:defRPr sz="1200">
              <a:latin typeface="Arial" panose="020B0604020202020204" pitchFamily="34" charset="0"/>
              <a:ea typeface="MingLiU" panose="02020509000000000000" pitchFamily="49" charset="-120"/>
              <a:cs typeface="Arial" panose="020B0604020202020204" pitchFamily="34" charset="0"/>
            </a:defRPr>
          </a:pPr>
          <a:endParaRPr lang="de-DE"/>
        </a:p>
      </c:txPr>
    </c:legend>
    <c:plotVisOnly val="1"/>
    <c:dispBlanksAs val="gap"/>
    <c:showDLblsOverMax val="0"/>
  </c:chart>
  <c:spPr>
    <a:ln>
      <a:solidFill>
        <a:schemeClr val="bg1"/>
      </a:solidFill>
    </a:ln>
  </c:spPr>
  <c:txPr>
    <a:bodyPr/>
    <a:lstStyle/>
    <a:p>
      <a:pPr>
        <a:defRPr>
          <a:latin typeface="NimbusSanNov" pitchFamily="18" charset="0"/>
        </a:defRPr>
      </a:pPr>
      <a:endParaRPr lang="de-DE"/>
    </a:p>
  </c:tx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2563005050505048E-2"/>
          <c:y val="5.8607147481522133E-2"/>
          <c:w val="0.90017418585936781"/>
          <c:h val="0.64310887565516062"/>
        </c:manualLayout>
      </c:layout>
      <c:barChart>
        <c:barDir val="col"/>
        <c:grouping val="clustered"/>
        <c:varyColors val="0"/>
        <c:ser>
          <c:idx val="0"/>
          <c:order val="0"/>
          <c:spPr>
            <a:solidFill>
              <a:srgbClr val="FF0000"/>
            </a:solidFill>
          </c:spPr>
          <c:invertIfNegative val="0"/>
          <c:dPt>
            <c:idx val="0"/>
            <c:invertIfNegative val="0"/>
            <c:bubble3D val="0"/>
            <c:spPr>
              <a:solidFill>
                <a:srgbClr val="002060"/>
              </a:solidFill>
            </c:spPr>
            <c:extLst>
              <c:ext xmlns:c16="http://schemas.microsoft.com/office/drawing/2014/chart" uri="{C3380CC4-5D6E-409C-BE32-E72D297353CC}">
                <c16:uniqueId val="{00000001-DBDB-4C16-AF73-F05177A3F5DB}"/>
              </c:ext>
            </c:extLst>
          </c:dPt>
          <c:dPt>
            <c:idx val="1"/>
            <c:invertIfNegative val="0"/>
            <c:bubble3D val="0"/>
            <c:spPr>
              <a:solidFill>
                <a:srgbClr val="002060"/>
              </a:solidFill>
            </c:spPr>
            <c:extLst>
              <c:ext xmlns:c16="http://schemas.microsoft.com/office/drawing/2014/chart" uri="{C3380CC4-5D6E-409C-BE32-E72D297353CC}">
                <c16:uniqueId val="{00000003-DBDB-4C16-AF73-F05177A3F5DB}"/>
              </c:ext>
            </c:extLst>
          </c:dPt>
          <c:dPt>
            <c:idx val="6"/>
            <c:invertIfNegative val="0"/>
            <c:bubble3D val="0"/>
            <c:spPr>
              <a:solidFill>
                <a:srgbClr val="002060"/>
              </a:solidFill>
            </c:spPr>
            <c:extLst>
              <c:ext xmlns:c16="http://schemas.microsoft.com/office/drawing/2014/chart" uri="{C3380CC4-5D6E-409C-BE32-E72D297353CC}">
                <c16:uniqueId val="{00000005-DBDB-4C16-AF73-F05177A3F5DB}"/>
              </c:ext>
            </c:extLst>
          </c:dPt>
          <c:dPt>
            <c:idx val="15"/>
            <c:invertIfNegative val="0"/>
            <c:bubble3D val="0"/>
            <c:spPr>
              <a:solidFill>
                <a:srgbClr val="002060"/>
              </a:solidFill>
            </c:spPr>
            <c:extLst>
              <c:ext xmlns:c16="http://schemas.microsoft.com/office/drawing/2014/chart" uri="{C3380CC4-5D6E-409C-BE32-E72D297353CC}">
                <c16:uniqueId val="{00000007-DBDB-4C16-AF73-F05177A3F5DB}"/>
              </c:ext>
            </c:extLst>
          </c:dPt>
          <c:dPt>
            <c:idx val="16"/>
            <c:invertIfNegative val="0"/>
            <c:bubble3D val="0"/>
            <c:spPr>
              <a:solidFill>
                <a:srgbClr val="002060"/>
              </a:solidFill>
            </c:spPr>
            <c:extLst>
              <c:ext xmlns:c16="http://schemas.microsoft.com/office/drawing/2014/chart" uri="{C3380CC4-5D6E-409C-BE32-E72D297353CC}">
                <c16:uniqueId val="{00000009-DBDB-4C16-AF73-F05177A3F5DB}"/>
              </c:ext>
            </c:extLst>
          </c:dPt>
          <c:dPt>
            <c:idx val="18"/>
            <c:invertIfNegative val="0"/>
            <c:bubble3D val="0"/>
            <c:spPr>
              <a:solidFill>
                <a:srgbClr val="002060"/>
              </a:solidFill>
            </c:spPr>
            <c:extLst>
              <c:ext xmlns:c16="http://schemas.microsoft.com/office/drawing/2014/chart" uri="{C3380CC4-5D6E-409C-BE32-E72D297353CC}">
                <c16:uniqueId val="{0000000B-DBDB-4C16-AF73-F05177A3F5DB}"/>
              </c:ext>
            </c:extLst>
          </c:dPt>
          <c:dPt>
            <c:idx val="19"/>
            <c:invertIfNegative val="0"/>
            <c:bubble3D val="0"/>
            <c:spPr>
              <a:solidFill>
                <a:srgbClr val="002060"/>
              </a:solidFill>
            </c:spPr>
            <c:extLst>
              <c:ext xmlns:c16="http://schemas.microsoft.com/office/drawing/2014/chart" uri="{C3380CC4-5D6E-409C-BE32-E72D297353CC}">
                <c16:uniqueId val="{0000000D-DBDB-4C16-AF73-F05177A3F5DB}"/>
              </c:ext>
            </c:extLst>
          </c:dPt>
          <c:dPt>
            <c:idx val="20"/>
            <c:invertIfNegative val="0"/>
            <c:bubble3D val="0"/>
            <c:spPr>
              <a:solidFill>
                <a:srgbClr val="002060"/>
              </a:solidFill>
            </c:spPr>
            <c:extLst>
              <c:ext xmlns:c16="http://schemas.microsoft.com/office/drawing/2014/chart" uri="{C3380CC4-5D6E-409C-BE32-E72D297353CC}">
                <c16:uniqueId val="{0000000F-DBDB-4C16-AF73-F05177A3F5DB}"/>
              </c:ext>
            </c:extLst>
          </c:dPt>
          <c:dPt>
            <c:idx val="28"/>
            <c:invertIfNegative val="0"/>
            <c:bubble3D val="0"/>
            <c:spPr>
              <a:solidFill>
                <a:srgbClr val="002060"/>
              </a:solidFill>
            </c:spPr>
            <c:extLst>
              <c:ext xmlns:c16="http://schemas.microsoft.com/office/drawing/2014/chart" uri="{C3380CC4-5D6E-409C-BE32-E72D297353CC}">
                <c16:uniqueId val="{00000011-DBDB-4C16-AF73-F05177A3F5DB}"/>
              </c:ext>
            </c:extLst>
          </c:dPt>
          <c:dPt>
            <c:idx val="29"/>
            <c:invertIfNegative val="0"/>
            <c:bubble3D val="0"/>
            <c:spPr>
              <a:solidFill>
                <a:srgbClr val="002060"/>
              </a:solidFill>
            </c:spPr>
            <c:extLst>
              <c:ext xmlns:c16="http://schemas.microsoft.com/office/drawing/2014/chart" uri="{C3380CC4-5D6E-409C-BE32-E72D297353CC}">
                <c16:uniqueId val="{00000013-DBDB-4C16-AF73-F05177A3F5DB}"/>
              </c:ext>
            </c:extLst>
          </c:dPt>
          <c:dPt>
            <c:idx val="30"/>
            <c:invertIfNegative val="0"/>
            <c:bubble3D val="0"/>
            <c:spPr>
              <a:solidFill>
                <a:srgbClr val="002060"/>
              </a:solidFill>
            </c:spPr>
            <c:extLst>
              <c:ext xmlns:c16="http://schemas.microsoft.com/office/drawing/2014/chart" uri="{C3380CC4-5D6E-409C-BE32-E72D297353CC}">
                <c16:uniqueId val="{00000015-DBDB-4C16-AF73-F05177A3F5DB}"/>
              </c:ext>
            </c:extLst>
          </c:dPt>
          <c:dPt>
            <c:idx val="31"/>
            <c:invertIfNegative val="0"/>
            <c:bubble3D val="0"/>
            <c:spPr>
              <a:solidFill>
                <a:srgbClr val="002060"/>
              </a:solidFill>
            </c:spPr>
            <c:extLst>
              <c:ext xmlns:c16="http://schemas.microsoft.com/office/drawing/2014/chart" uri="{C3380CC4-5D6E-409C-BE32-E72D297353CC}">
                <c16:uniqueId val="{00000017-DBDB-4C16-AF73-F05177A3F5DB}"/>
              </c:ext>
            </c:extLst>
          </c:dPt>
          <c:dPt>
            <c:idx val="32"/>
            <c:invertIfNegative val="0"/>
            <c:bubble3D val="0"/>
            <c:spPr>
              <a:solidFill>
                <a:srgbClr val="002060"/>
              </a:solidFill>
            </c:spPr>
            <c:extLst>
              <c:ext xmlns:c16="http://schemas.microsoft.com/office/drawing/2014/chart" uri="{C3380CC4-5D6E-409C-BE32-E72D297353CC}">
                <c16:uniqueId val="{00000019-DBDB-4C16-AF73-F05177A3F5DB}"/>
              </c:ext>
            </c:extLst>
          </c:dPt>
          <c:dPt>
            <c:idx val="33"/>
            <c:invertIfNegative val="0"/>
            <c:bubble3D val="0"/>
            <c:spPr>
              <a:solidFill>
                <a:srgbClr val="002060"/>
              </a:solidFill>
            </c:spPr>
            <c:extLst>
              <c:ext xmlns:c16="http://schemas.microsoft.com/office/drawing/2014/chart" uri="{C3380CC4-5D6E-409C-BE32-E72D297353CC}">
                <c16:uniqueId val="{0000001B-DBDB-4C16-AF73-F05177A3F5DB}"/>
              </c:ext>
            </c:extLst>
          </c:dPt>
          <c:dPt>
            <c:idx val="34"/>
            <c:invertIfNegative val="0"/>
            <c:bubble3D val="0"/>
            <c:spPr>
              <a:solidFill>
                <a:srgbClr val="002060"/>
              </a:solidFill>
            </c:spPr>
            <c:extLst>
              <c:ext xmlns:c16="http://schemas.microsoft.com/office/drawing/2014/chart" uri="{C3380CC4-5D6E-409C-BE32-E72D297353CC}">
                <c16:uniqueId val="{0000001D-DBDB-4C16-AF73-F05177A3F5DB}"/>
              </c:ext>
            </c:extLst>
          </c:dPt>
          <c:dPt>
            <c:idx val="35"/>
            <c:invertIfNegative val="0"/>
            <c:bubble3D val="0"/>
            <c:spPr>
              <a:solidFill>
                <a:srgbClr val="002060"/>
              </a:solidFill>
            </c:spPr>
            <c:extLst>
              <c:ext xmlns:c16="http://schemas.microsoft.com/office/drawing/2014/chart" uri="{C3380CC4-5D6E-409C-BE32-E72D297353CC}">
                <c16:uniqueId val="{0000001F-DBDB-4C16-AF73-F05177A3F5DB}"/>
              </c:ext>
            </c:extLst>
          </c:dPt>
          <c:dPt>
            <c:idx val="36"/>
            <c:invertIfNegative val="0"/>
            <c:bubble3D val="0"/>
            <c:spPr>
              <a:solidFill>
                <a:srgbClr val="002060"/>
              </a:solidFill>
            </c:spPr>
            <c:extLst>
              <c:ext xmlns:c16="http://schemas.microsoft.com/office/drawing/2014/chart" uri="{C3380CC4-5D6E-409C-BE32-E72D297353CC}">
                <c16:uniqueId val="{00000021-DBDB-4C16-AF73-F05177A3F5DB}"/>
              </c:ext>
            </c:extLst>
          </c:dPt>
          <c:dPt>
            <c:idx val="37"/>
            <c:invertIfNegative val="0"/>
            <c:bubble3D val="0"/>
            <c:spPr>
              <a:solidFill>
                <a:srgbClr val="002060"/>
              </a:solidFill>
            </c:spPr>
            <c:extLst>
              <c:ext xmlns:c16="http://schemas.microsoft.com/office/drawing/2014/chart" uri="{C3380CC4-5D6E-409C-BE32-E72D297353CC}">
                <c16:uniqueId val="{00000023-DBDB-4C16-AF73-F05177A3F5DB}"/>
              </c:ext>
            </c:extLst>
          </c:dPt>
          <c:dPt>
            <c:idx val="38"/>
            <c:invertIfNegative val="0"/>
            <c:bubble3D val="0"/>
            <c:spPr>
              <a:solidFill>
                <a:srgbClr val="002060"/>
              </a:solidFill>
            </c:spPr>
            <c:extLst>
              <c:ext xmlns:c16="http://schemas.microsoft.com/office/drawing/2014/chart" uri="{C3380CC4-5D6E-409C-BE32-E72D297353CC}">
                <c16:uniqueId val="{00000025-DBDB-4C16-AF73-F05177A3F5DB}"/>
              </c:ext>
            </c:extLst>
          </c:dPt>
          <c:dPt>
            <c:idx val="39"/>
            <c:invertIfNegative val="0"/>
            <c:bubble3D val="0"/>
            <c:spPr>
              <a:solidFill>
                <a:srgbClr val="FFC000"/>
              </a:solidFill>
            </c:spPr>
            <c:extLst>
              <c:ext xmlns:c16="http://schemas.microsoft.com/office/drawing/2014/chart" uri="{C3380CC4-5D6E-409C-BE32-E72D297353CC}">
                <c16:uniqueId val="{00000027-DBDB-4C16-AF73-F05177A3F5DB}"/>
              </c:ext>
            </c:extLst>
          </c:dPt>
          <c:dPt>
            <c:idx val="40"/>
            <c:invertIfNegative val="0"/>
            <c:bubble3D val="0"/>
            <c:spPr>
              <a:solidFill>
                <a:srgbClr val="002060"/>
              </a:solidFill>
            </c:spPr>
            <c:extLst>
              <c:ext xmlns:c16="http://schemas.microsoft.com/office/drawing/2014/chart" uri="{C3380CC4-5D6E-409C-BE32-E72D297353CC}">
                <c16:uniqueId val="{00000029-DBDB-4C16-AF73-F05177A3F5DB}"/>
              </c:ext>
            </c:extLst>
          </c:dPt>
          <c:dPt>
            <c:idx val="41"/>
            <c:invertIfNegative val="0"/>
            <c:bubble3D val="0"/>
            <c:spPr>
              <a:solidFill>
                <a:srgbClr val="002060"/>
              </a:solidFill>
            </c:spPr>
            <c:extLst>
              <c:ext xmlns:c16="http://schemas.microsoft.com/office/drawing/2014/chart" uri="{C3380CC4-5D6E-409C-BE32-E72D297353CC}">
                <c16:uniqueId val="{0000002B-DBDB-4C16-AF73-F05177A3F5DB}"/>
              </c:ext>
            </c:extLst>
          </c:dPt>
          <c:dPt>
            <c:idx val="42"/>
            <c:invertIfNegative val="0"/>
            <c:bubble3D val="0"/>
            <c:spPr>
              <a:solidFill>
                <a:srgbClr val="002060"/>
              </a:solidFill>
            </c:spPr>
            <c:extLst>
              <c:ext xmlns:c16="http://schemas.microsoft.com/office/drawing/2014/chart" uri="{C3380CC4-5D6E-409C-BE32-E72D297353CC}">
                <c16:uniqueId val="{0000002D-DBDB-4C16-AF73-F05177A3F5DB}"/>
              </c:ext>
            </c:extLst>
          </c:dPt>
          <c:dPt>
            <c:idx val="43"/>
            <c:invertIfNegative val="0"/>
            <c:bubble3D val="0"/>
            <c:spPr>
              <a:solidFill>
                <a:srgbClr val="002060"/>
              </a:solidFill>
            </c:spPr>
            <c:extLst>
              <c:ext xmlns:c16="http://schemas.microsoft.com/office/drawing/2014/chart" uri="{C3380CC4-5D6E-409C-BE32-E72D297353CC}">
                <c16:uniqueId val="{0000002F-DBDB-4C16-AF73-F05177A3F5DB}"/>
              </c:ext>
            </c:extLst>
          </c:dPt>
          <c:dPt>
            <c:idx val="44"/>
            <c:invertIfNegative val="0"/>
            <c:bubble3D val="0"/>
            <c:spPr>
              <a:solidFill>
                <a:srgbClr val="002060"/>
              </a:solidFill>
            </c:spPr>
            <c:extLst>
              <c:ext xmlns:c16="http://schemas.microsoft.com/office/drawing/2014/chart" uri="{C3380CC4-5D6E-409C-BE32-E72D297353CC}">
                <c16:uniqueId val="{00000031-DBDB-4C16-AF73-F05177A3F5DB}"/>
              </c:ext>
            </c:extLst>
          </c:dPt>
          <c:dPt>
            <c:idx val="45"/>
            <c:invertIfNegative val="0"/>
            <c:bubble3D val="0"/>
            <c:spPr>
              <a:solidFill>
                <a:srgbClr val="002060"/>
              </a:solidFill>
            </c:spPr>
            <c:extLst>
              <c:ext xmlns:c16="http://schemas.microsoft.com/office/drawing/2014/chart" uri="{C3380CC4-5D6E-409C-BE32-E72D297353CC}">
                <c16:uniqueId val="{00000033-DBDB-4C16-AF73-F05177A3F5DB}"/>
              </c:ext>
            </c:extLst>
          </c:dPt>
          <c:dPt>
            <c:idx val="46"/>
            <c:invertIfNegative val="0"/>
            <c:bubble3D val="0"/>
            <c:spPr>
              <a:solidFill>
                <a:srgbClr val="002060"/>
              </a:solidFill>
            </c:spPr>
            <c:extLst>
              <c:ext xmlns:c16="http://schemas.microsoft.com/office/drawing/2014/chart" uri="{C3380CC4-5D6E-409C-BE32-E72D297353CC}">
                <c16:uniqueId val="{00000035-DBDB-4C16-AF73-F05177A3F5DB}"/>
              </c:ext>
            </c:extLst>
          </c:dPt>
          <c:dPt>
            <c:idx val="47"/>
            <c:invertIfNegative val="0"/>
            <c:bubble3D val="0"/>
            <c:spPr>
              <a:solidFill>
                <a:srgbClr val="002060"/>
              </a:solidFill>
            </c:spPr>
            <c:extLst>
              <c:ext xmlns:c16="http://schemas.microsoft.com/office/drawing/2014/chart" uri="{C3380CC4-5D6E-409C-BE32-E72D297353CC}">
                <c16:uniqueId val="{00000037-DBDB-4C16-AF73-F05177A3F5DB}"/>
              </c:ext>
            </c:extLst>
          </c:dPt>
          <c:dPt>
            <c:idx val="48"/>
            <c:invertIfNegative val="0"/>
            <c:bubble3D val="0"/>
            <c:spPr>
              <a:solidFill>
                <a:srgbClr val="002060"/>
              </a:solidFill>
            </c:spPr>
            <c:extLst>
              <c:ext xmlns:c16="http://schemas.microsoft.com/office/drawing/2014/chart" uri="{C3380CC4-5D6E-409C-BE32-E72D297353CC}">
                <c16:uniqueId val="{00000039-DBDB-4C16-AF73-F05177A3F5DB}"/>
              </c:ext>
            </c:extLst>
          </c:dPt>
          <c:dPt>
            <c:idx val="49"/>
            <c:invertIfNegative val="0"/>
            <c:bubble3D val="0"/>
            <c:spPr>
              <a:solidFill>
                <a:srgbClr val="002060"/>
              </a:solidFill>
            </c:spPr>
            <c:extLst>
              <c:ext xmlns:c16="http://schemas.microsoft.com/office/drawing/2014/chart" uri="{C3380CC4-5D6E-409C-BE32-E72D297353CC}">
                <c16:uniqueId val="{0000003B-DBDB-4C16-AF73-F05177A3F5DB}"/>
              </c:ext>
            </c:extLst>
          </c:dPt>
          <c:dPt>
            <c:idx val="50"/>
            <c:invertIfNegative val="0"/>
            <c:bubble3D val="0"/>
            <c:spPr>
              <a:solidFill>
                <a:srgbClr val="002060"/>
              </a:solidFill>
            </c:spPr>
            <c:extLst>
              <c:ext xmlns:c16="http://schemas.microsoft.com/office/drawing/2014/chart" uri="{C3380CC4-5D6E-409C-BE32-E72D297353CC}">
                <c16:uniqueId val="{0000003D-DBDB-4C16-AF73-F05177A3F5DB}"/>
              </c:ext>
            </c:extLst>
          </c:dPt>
          <c:cat>
            <c:strRef>
              <c:f>'2015 Nettoeink. 200''000'!$D$3:$D$53</c:f>
              <c:strCache>
                <c:ptCount val="51"/>
                <c:pt idx="0">
                  <c:v>Singapur</c:v>
                </c:pt>
                <c:pt idx="1">
                  <c:v>Hongkong</c:v>
                </c:pt>
                <c:pt idx="2">
                  <c:v>Zug</c:v>
                </c:pt>
                <c:pt idx="3">
                  <c:v>Obwalden</c:v>
                </c:pt>
                <c:pt idx="4">
                  <c:v>Schwyz</c:v>
                </c:pt>
                <c:pt idx="5">
                  <c:v>Uri</c:v>
                </c:pt>
                <c:pt idx="6">
                  <c:v>Tschechien</c:v>
                </c:pt>
                <c:pt idx="7">
                  <c:v>Nidwalden</c:v>
                </c:pt>
                <c:pt idx="8">
                  <c:v>Luzern</c:v>
                </c:pt>
                <c:pt idx="9">
                  <c:v>Glarus</c:v>
                </c:pt>
                <c:pt idx="10">
                  <c:v>Zürich</c:v>
                </c:pt>
                <c:pt idx="11">
                  <c:v>Thurgau</c:v>
                </c:pt>
                <c:pt idx="12">
                  <c:v>Appenzell A.Rh.</c:v>
                </c:pt>
                <c:pt idx="13">
                  <c:v>Graubünden</c:v>
                </c:pt>
                <c:pt idx="14">
                  <c:v>Schaffhausen</c:v>
                </c:pt>
                <c:pt idx="15">
                  <c:v>Polen</c:v>
                </c:pt>
                <c:pt idx="16">
                  <c:v>Slowakei</c:v>
                </c:pt>
                <c:pt idx="17">
                  <c:v>Basel-Stadt</c:v>
                </c:pt>
                <c:pt idx="18">
                  <c:v>Florida</c:v>
                </c:pt>
                <c:pt idx="19">
                  <c:v>Texas</c:v>
                </c:pt>
                <c:pt idx="20">
                  <c:v>Washington</c:v>
                </c:pt>
                <c:pt idx="21">
                  <c:v>St. Gallen</c:v>
                </c:pt>
                <c:pt idx="22">
                  <c:v>Valais</c:v>
                </c:pt>
                <c:pt idx="23">
                  <c:v>Ticino</c:v>
                </c:pt>
                <c:pt idx="24">
                  <c:v>Bern</c:v>
                </c:pt>
                <c:pt idx="25">
                  <c:v>Basel-Landschaft</c:v>
                </c:pt>
                <c:pt idx="26">
                  <c:v>Genève</c:v>
                </c:pt>
                <c:pt idx="27">
                  <c:v>Vaud</c:v>
                </c:pt>
                <c:pt idx="28">
                  <c:v>Massachusetts</c:v>
                </c:pt>
                <c:pt idx="29">
                  <c:v>Ungarn</c:v>
                </c:pt>
                <c:pt idx="30">
                  <c:v>New York</c:v>
                </c:pt>
                <c:pt idx="31">
                  <c:v>Delaware</c:v>
                </c:pt>
                <c:pt idx="32">
                  <c:v>Luxemburg</c:v>
                </c:pt>
                <c:pt idx="33">
                  <c:v>Deutschland</c:v>
                </c:pt>
                <c:pt idx="34">
                  <c:v>Österreich</c:v>
                </c:pt>
                <c:pt idx="35">
                  <c:v>Norwegen</c:v>
                </c:pt>
                <c:pt idx="36">
                  <c:v>California</c:v>
                </c:pt>
                <c:pt idx="37">
                  <c:v>Shanghai</c:v>
                </c:pt>
                <c:pt idx="38">
                  <c:v>Peking</c:v>
                </c:pt>
                <c:pt idx="39">
                  <c:v>BAK Taxation Index</c:v>
                </c:pt>
                <c:pt idx="40">
                  <c:v>Spanien</c:v>
                </c:pt>
                <c:pt idx="41">
                  <c:v>Niederlande</c:v>
                </c:pt>
                <c:pt idx="42">
                  <c:v>Frankreich</c:v>
                </c:pt>
                <c:pt idx="43">
                  <c:v>Slowenien</c:v>
                </c:pt>
                <c:pt idx="44">
                  <c:v>Dänemark</c:v>
                </c:pt>
                <c:pt idx="45">
                  <c:v>Vereinigtes Königreich</c:v>
                </c:pt>
                <c:pt idx="46">
                  <c:v>Irland</c:v>
                </c:pt>
                <c:pt idx="47">
                  <c:v>Italien</c:v>
                </c:pt>
                <c:pt idx="48">
                  <c:v>Finnland</c:v>
                </c:pt>
                <c:pt idx="49">
                  <c:v>Schweden</c:v>
                </c:pt>
                <c:pt idx="50">
                  <c:v>Belgien</c:v>
                </c:pt>
              </c:strCache>
            </c:strRef>
          </c:cat>
          <c:val>
            <c:numRef>
              <c:f>'2015 Nettoeink. 200''000'!$E$3:$E$53</c:f>
              <c:numCache>
                <c:formatCode>0.0%</c:formatCode>
                <c:ptCount val="51"/>
                <c:pt idx="0">
                  <c:v>0.10948105106340307</c:v>
                </c:pt>
                <c:pt idx="1">
                  <c:v>0.16818422040088329</c:v>
                </c:pt>
                <c:pt idx="2">
                  <c:v>0.23596945640133385</c:v>
                </c:pt>
                <c:pt idx="3">
                  <c:v>0.24912922524423597</c:v>
                </c:pt>
                <c:pt idx="4">
                  <c:v>0.2590884973416368</c:v>
                </c:pt>
                <c:pt idx="5">
                  <c:v>0.26012968746800802</c:v>
                </c:pt>
                <c:pt idx="6">
                  <c:v>0.26015548282278239</c:v>
                </c:pt>
                <c:pt idx="7">
                  <c:v>0.26430264047970481</c:v>
                </c:pt>
                <c:pt idx="8">
                  <c:v>0.27381103930240436</c:v>
                </c:pt>
                <c:pt idx="9">
                  <c:v>0.28970548747822505</c:v>
                </c:pt>
                <c:pt idx="10">
                  <c:v>0.29788450254829474</c:v>
                </c:pt>
                <c:pt idx="11">
                  <c:v>0.30014741389044874</c:v>
                </c:pt>
                <c:pt idx="12">
                  <c:v>0.30500962671812265</c:v>
                </c:pt>
                <c:pt idx="13">
                  <c:v>0.30536836431735226</c:v>
                </c:pt>
                <c:pt idx="14">
                  <c:v>0.31554044450445973</c:v>
                </c:pt>
                <c:pt idx="15">
                  <c:v>0.31951522047924363</c:v>
                </c:pt>
                <c:pt idx="16">
                  <c:v>0.32427588267474</c:v>
                </c:pt>
                <c:pt idx="17">
                  <c:v>0.32575725481309925</c:v>
                </c:pt>
                <c:pt idx="18">
                  <c:v>0.32807244256036744</c:v>
                </c:pt>
                <c:pt idx="19">
                  <c:v>0.32807244256036744</c:v>
                </c:pt>
                <c:pt idx="20">
                  <c:v>0.32807244256036744</c:v>
                </c:pt>
                <c:pt idx="21">
                  <c:v>0.33350184584038883</c:v>
                </c:pt>
                <c:pt idx="22">
                  <c:v>0.33503997647826239</c:v>
                </c:pt>
                <c:pt idx="23">
                  <c:v>0.34184586078932766</c:v>
                </c:pt>
                <c:pt idx="24">
                  <c:v>0.35262057993583956</c:v>
                </c:pt>
                <c:pt idx="25">
                  <c:v>0.36063002990805759</c:v>
                </c:pt>
                <c:pt idx="26">
                  <c:v>0.3719223213613525</c:v>
                </c:pt>
                <c:pt idx="27">
                  <c:v>0.37451967838216743</c:v>
                </c:pt>
                <c:pt idx="28">
                  <c:v>0.38042605211497604</c:v>
                </c:pt>
                <c:pt idx="29">
                  <c:v>0.38340000000000002</c:v>
                </c:pt>
                <c:pt idx="30">
                  <c:v>0.39320961125210213</c:v>
                </c:pt>
                <c:pt idx="31">
                  <c:v>0.39449746614322395</c:v>
                </c:pt>
                <c:pt idx="32">
                  <c:v>0.40236537459631855</c:v>
                </c:pt>
                <c:pt idx="33">
                  <c:v>0.40966635343314806</c:v>
                </c:pt>
                <c:pt idx="34">
                  <c:v>0.40994643781953188</c:v>
                </c:pt>
                <c:pt idx="35">
                  <c:v>0.41051420623613327</c:v>
                </c:pt>
                <c:pt idx="36">
                  <c:v>0.41485829539880031</c:v>
                </c:pt>
                <c:pt idx="37">
                  <c:v>0.41634691624450165</c:v>
                </c:pt>
                <c:pt idx="38">
                  <c:v>0.42185598393610113</c:v>
                </c:pt>
                <c:pt idx="39">
                  <c:v>0.42913928922317301</c:v>
                </c:pt>
                <c:pt idx="40">
                  <c:v>0.44445065898488101</c:v>
                </c:pt>
                <c:pt idx="41">
                  <c:v>0.46751506065926063</c:v>
                </c:pt>
                <c:pt idx="42">
                  <c:v>0.47390838235577598</c:v>
                </c:pt>
                <c:pt idx="43">
                  <c:v>0.4786317550468705</c:v>
                </c:pt>
                <c:pt idx="44">
                  <c:v>0.48042093201262115</c:v>
                </c:pt>
                <c:pt idx="45">
                  <c:v>0.48576644912868333</c:v>
                </c:pt>
                <c:pt idx="46">
                  <c:v>0.49216526040655972</c:v>
                </c:pt>
                <c:pt idx="47">
                  <c:v>0.52880000000000005</c:v>
                </c:pt>
                <c:pt idx="48">
                  <c:v>0.53282291479389721</c:v>
                </c:pt>
                <c:pt idx="49">
                  <c:v>0.56036323844758462</c:v>
                </c:pt>
                <c:pt idx="50">
                  <c:v>0.57670355777587445</c:v>
                </c:pt>
              </c:numCache>
            </c:numRef>
          </c:val>
          <c:extLst>
            <c:ext xmlns:c16="http://schemas.microsoft.com/office/drawing/2014/chart" uri="{C3380CC4-5D6E-409C-BE32-E72D297353CC}">
              <c16:uniqueId val="{0000003E-DBDB-4C16-AF73-F05177A3F5DB}"/>
            </c:ext>
          </c:extLst>
        </c:ser>
        <c:dLbls>
          <c:showLegendKey val="0"/>
          <c:showVal val="0"/>
          <c:showCatName val="0"/>
          <c:showSerName val="0"/>
          <c:showPercent val="0"/>
          <c:showBubbleSize val="0"/>
        </c:dLbls>
        <c:gapWidth val="100"/>
        <c:overlap val="-10"/>
        <c:axId val="-398495072"/>
        <c:axId val="-398494528"/>
      </c:barChart>
      <c:catAx>
        <c:axId val="-398495072"/>
        <c:scaling>
          <c:orientation val="minMax"/>
        </c:scaling>
        <c:delete val="0"/>
        <c:axPos val="b"/>
        <c:numFmt formatCode="General" sourceLinked="1"/>
        <c:majorTickMark val="none"/>
        <c:minorTickMark val="none"/>
        <c:tickLblPos val="low"/>
        <c:spPr>
          <a:ln>
            <a:solidFill>
              <a:sysClr val="windowText" lastClr="000000">
                <a:lumMod val="75000"/>
                <a:lumOff val="25000"/>
              </a:sysClr>
            </a:solidFill>
          </a:ln>
        </c:spPr>
        <c:txPr>
          <a:bodyPr rot="-5400000" vert="horz"/>
          <a:lstStyle/>
          <a:p>
            <a:pPr>
              <a:defRPr sz="1000">
                <a:latin typeface="Arial" panose="020B0604020202020204" pitchFamily="34" charset="0"/>
                <a:cs typeface="Arial" panose="020B0604020202020204" pitchFamily="34" charset="0"/>
              </a:defRPr>
            </a:pPr>
            <a:endParaRPr lang="de-DE"/>
          </a:p>
        </c:txPr>
        <c:crossAx val="-398494528"/>
        <c:crosses val="autoZero"/>
        <c:auto val="1"/>
        <c:lblAlgn val="ctr"/>
        <c:lblOffset val="100"/>
        <c:tickLblSkip val="1"/>
        <c:noMultiLvlLbl val="0"/>
      </c:catAx>
      <c:valAx>
        <c:axId val="-398494528"/>
        <c:scaling>
          <c:orientation val="minMax"/>
          <c:max val="0.60000000000000009"/>
          <c:min val="0"/>
        </c:scaling>
        <c:delete val="0"/>
        <c:axPos val="l"/>
        <c:majorGridlines>
          <c:spPr>
            <a:ln>
              <a:solidFill>
                <a:sysClr val="window" lastClr="FFFFFF">
                  <a:lumMod val="85000"/>
                </a:sysClr>
              </a:solidFill>
            </a:ln>
          </c:spPr>
        </c:majorGridlines>
        <c:numFmt formatCode="0%" sourceLinked="0"/>
        <c:majorTickMark val="out"/>
        <c:minorTickMark val="none"/>
        <c:tickLblPos val="nextTo"/>
        <c:spPr>
          <a:ln>
            <a:solidFill>
              <a:sysClr val="windowText" lastClr="000000">
                <a:lumMod val="75000"/>
                <a:lumOff val="25000"/>
              </a:sysClr>
            </a:solidFill>
          </a:ln>
        </c:spPr>
        <c:txPr>
          <a:bodyPr/>
          <a:lstStyle/>
          <a:p>
            <a:pPr>
              <a:defRPr sz="1100">
                <a:latin typeface="Arial" panose="020B0604020202020204" pitchFamily="34" charset="0"/>
                <a:cs typeface="Arial" panose="020B0604020202020204" pitchFamily="34" charset="0"/>
              </a:defRPr>
            </a:pPr>
            <a:endParaRPr lang="de-DE"/>
          </a:p>
        </c:txPr>
        <c:crossAx val="-398495072"/>
        <c:crosses val="autoZero"/>
        <c:crossBetween val="between"/>
        <c:majorUnit val="5.000000000000001E-2"/>
      </c:valAx>
    </c:plotArea>
    <c:plotVisOnly val="1"/>
    <c:dispBlanksAs val="gap"/>
    <c:showDLblsOverMax val="0"/>
  </c:chart>
  <c:spPr>
    <a:ln>
      <a:noFill/>
    </a:ln>
  </c:spPr>
  <c:txPr>
    <a:bodyPr/>
    <a:lstStyle/>
    <a:p>
      <a:pPr>
        <a:defRPr sz="2000">
          <a:latin typeface="NimbusSanNov" pitchFamily="18" charset="0"/>
        </a:defRPr>
      </a:pPr>
      <a:endParaRPr lang="de-DE"/>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2947225242542218E-2"/>
          <c:y val="2.1819652981375247E-2"/>
          <c:w val="0.9358548647587861"/>
          <c:h val="0.67217929239693808"/>
        </c:manualLayout>
      </c:layout>
      <c:barChart>
        <c:barDir val="col"/>
        <c:grouping val="clustered"/>
        <c:varyColors val="0"/>
        <c:ser>
          <c:idx val="0"/>
          <c:order val="0"/>
          <c:spPr>
            <a:solidFill>
              <a:srgbClr val="FF0000"/>
            </a:solidFill>
          </c:spPr>
          <c:invertIfNegative val="0"/>
          <c:dPt>
            <c:idx val="0"/>
            <c:invertIfNegative val="0"/>
            <c:bubble3D val="0"/>
            <c:spPr>
              <a:solidFill>
                <a:srgbClr val="002060"/>
              </a:solidFill>
            </c:spPr>
            <c:extLst>
              <c:ext xmlns:c16="http://schemas.microsoft.com/office/drawing/2014/chart" uri="{C3380CC4-5D6E-409C-BE32-E72D297353CC}">
                <c16:uniqueId val="{00000001-5ECD-49B4-BDA4-B86EC42F91A2}"/>
              </c:ext>
            </c:extLst>
          </c:dPt>
          <c:dPt>
            <c:idx val="12"/>
            <c:invertIfNegative val="0"/>
            <c:bubble3D val="0"/>
            <c:spPr>
              <a:solidFill>
                <a:srgbClr val="002060"/>
              </a:solidFill>
            </c:spPr>
            <c:extLst>
              <c:ext xmlns:c16="http://schemas.microsoft.com/office/drawing/2014/chart" uri="{C3380CC4-5D6E-409C-BE32-E72D297353CC}">
                <c16:uniqueId val="{00000003-5ECD-49B4-BDA4-B86EC42F91A2}"/>
              </c:ext>
            </c:extLst>
          </c:dPt>
          <c:dPt>
            <c:idx val="14"/>
            <c:invertIfNegative val="0"/>
            <c:bubble3D val="0"/>
            <c:spPr>
              <a:solidFill>
                <a:srgbClr val="002060"/>
              </a:solidFill>
            </c:spPr>
            <c:extLst>
              <c:ext xmlns:c16="http://schemas.microsoft.com/office/drawing/2014/chart" uri="{C3380CC4-5D6E-409C-BE32-E72D297353CC}">
                <c16:uniqueId val="{00000005-5ECD-49B4-BDA4-B86EC42F91A2}"/>
              </c:ext>
            </c:extLst>
          </c:dPt>
          <c:dPt>
            <c:idx val="15"/>
            <c:invertIfNegative val="0"/>
            <c:bubble3D val="0"/>
            <c:spPr>
              <a:solidFill>
                <a:srgbClr val="002060"/>
              </a:solidFill>
            </c:spPr>
            <c:extLst>
              <c:ext xmlns:c16="http://schemas.microsoft.com/office/drawing/2014/chart" uri="{C3380CC4-5D6E-409C-BE32-E72D297353CC}">
                <c16:uniqueId val="{00000007-5ECD-49B4-BDA4-B86EC42F91A2}"/>
              </c:ext>
            </c:extLst>
          </c:dPt>
          <c:dPt>
            <c:idx val="16"/>
            <c:invertIfNegative val="0"/>
            <c:bubble3D val="0"/>
            <c:spPr>
              <a:solidFill>
                <a:srgbClr val="002060"/>
              </a:solidFill>
            </c:spPr>
            <c:extLst>
              <c:ext xmlns:c16="http://schemas.microsoft.com/office/drawing/2014/chart" uri="{C3380CC4-5D6E-409C-BE32-E72D297353CC}">
                <c16:uniqueId val="{00000009-5ECD-49B4-BDA4-B86EC42F91A2}"/>
              </c:ext>
            </c:extLst>
          </c:dPt>
          <c:dPt>
            <c:idx val="18"/>
            <c:invertIfNegative val="0"/>
            <c:bubble3D val="0"/>
            <c:spPr>
              <a:solidFill>
                <a:srgbClr val="002060"/>
              </a:solidFill>
            </c:spPr>
            <c:extLst>
              <c:ext xmlns:c16="http://schemas.microsoft.com/office/drawing/2014/chart" uri="{C3380CC4-5D6E-409C-BE32-E72D297353CC}">
                <c16:uniqueId val="{0000000B-5ECD-49B4-BDA4-B86EC42F91A2}"/>
              </c:ext>
            </c:extLst>
          </c:dPt>
          <c:dPt>
            <c:idx val="21"/>
            <c:invertIfNegative val="0"/>
            <c:bubble3D val="0"/>
            <c:spPr>
              <a:solidFill>
                <a:srgbClr val="002060"/>
              </a:solidFill>
            </c:spPr>
            <c:extLst>
              <c:ext xmlns:c16="http://schemas.microsoft.com/office/drawing/2014/chart" uri="{C3380CC4-5D6E-409C-BE32-E72D297353CC}">
                <c16:uniqueId val="{0000000D-5ECD-49B4-BDA4-B86EC42F91A2}"/>
              </c:ext>
            </c:extLst>
          </c:dPt>
          <c:dPt>
            <c:idx val="25"/>
            <c:invertIfNegative val="0"/>
            <c:bubble3D val="0"/>
            <c:spPr>
              <a:solidFill>
                <a:srgbClr val="002060"/>
              </a:solidFill>
            </c:spPr>
            <c:extLst>
              <c:ext xmlns:c16="http://schemas.microsoft.com/office/drawing/2014/chart" uri="{C3380CC4-5D6E-409C-BE32-E72D297353CC}">
                <c16:uniqueId val="{0000000F-5ECD-49B4-BDA4-B86EC42F91A2}"/>
              </c:ext>
            </c:extLst>
          </c:dPt>
          <c:dPt>
            <c:idx val="26"/>
            <c:invertIfNegative val="0"/>
            <c:bubble3D val="0"/>
            <c:spPr>
              <a:solidFill>
                <a:srgbClr val="002060"/>
              </a:solidFill>
            </c:spPr>
            <c:extLst>
              <c:ext xmlns:c16="http://schemas.microsoft.com/office/drawing/2014/chart" uri="{C3380CC4-5D6E-409C-BE32-E72D297353CC}">
                <c16:uniqueId val="{00000011-5ECD-49B4-BDA4-B86EC42F91A2}"/>
              </c:ext>
            </c:extLst>
          </c:dPt>
          <c:dPt>
            <c:idx val="27"/>
            <c:invertIfNegative val="0"/>
            <c:bubble3D val="0"/>
            <c:spPr>
              <a:solidFill>
                <a:srgbClr val="002060"/>
              </a:solidFill>
            </c:spPr>
            <c:extLst>
              <c:ext xmlns:c16="http://schemas.microsoft.com/office/drawing/2014/chart" uri="{C3380CC4-5D6E-409C-BE32-E72D297353CC}">
                <c16:uniqueId val="{00000013-5ECD-49B4-BDA4-B86EC42F91A2}"/>
              </c:ext>
            </c:extLst>
          </c:dPt>
          <c:dPt>
            <c:idx val="29"/>
            <c:invertIfNegative val="0"/>
            <c:bubble3D val="0"/>
            <c:spPr>
              <a:solidFill>
                <a:srgbClr val="002060"/>
              </a:solidFill>
            </c:spPr>
            <c:extLst>
              <c:ext xmlns:c16="http://schemas.microsoft.com/office/drawing/2014/chart" uri="{C3380CC4-5D6E-409C-BE32-E72D297353CC}">
                <c16:uniqueId val="{00000015-5ECD-49B4-BDA4-B86EC42F91A2}"/>
              </c:ext>
            </c:extLst>
          </c:dPt>
          <c:dPt>
            <c:idx val="30"/>
            <c:invertIfNegative val="0"/>
            <c:bubble3D val="0"/>
            <c:spPr>
              <a:solidFill>
                <a:srgbClr val="002060"/>
              </a:solidFill>
            </c:spPr>
            <c:extLst>
              <c:ext xmlns:c16="http://schemas.microsoft.com/office/drawing/2014/chart" uri="{C3380CC4-5D6E-409C-BE32-E72D297353CC}">
                <c16:uniqueId val="{00000017-5ECD-49B4-BDA4-B86EC42F91A2}"/>
              </c:ext>
            </c:extLst>
          </c:dPt>
          <c:dPt>
            <c:idx val="32"/>
            <c:invertIfNegative val="0"/>
            <c:bubble3D val="0"/>
            <c:spPr>
              <a:solidFill>
                <a:srgbClr val="002060"/>
              </a:solidFill>
            </c:spPr>
            <c:extLst>
              <c:ext xmlns:c16="http://schemas.microsoft.com/office/drawing/2014/chart" uri="{C3380CC4-5D6E-409C-BE32-E72D297353CC}">
                <c16:uniqueId val="{00000019-5ECD-49B4-BDA4-B86EC42F91A2}"/>
              </c:ext>
            </c:extLst>
          </c:dPt>
          <c:dPt>
            <c:idx val="33"/>
            <c:invertIfNegative val="0"/>
            <c:bubble3D val="0"/>
            <c:spPr>
              <a:solidFill>
                <a:srgbClr val="002060"/>
              </a:solidFill>
            </c:spPr>
            <c:extLst>
              <c:ext xmlns:c16="http://schemas.microsoft.com/office/drawing/2014/chart" uri="{C3380CC4-5D6E-409C-BE32-E72D297353CC}">
                <c16:uniqueId val="{0000001B-5ECD-49B4-BDA4-B86EC42F91A2}"/>
              </c:ext>
            </c:extLst>
          </c:dPt>
          <c:dPt>
            <c:idx val="34"/>
            <c:invertIfNegative val="0"/>
            <c:bubble3D val="0"/>
            <c:spPr>
              <a:solidFill>
                <a:srgbClr val="002060"/>
              </a:solidFill>
            </c:spPr>
            <c:extLst>
              <c:ext xmlns:c16="http://schemas.microsoft.com/office/drawing/2014/chart" uri="{C3380CC4-5D6E-409C-BE32-E72D297353CC}">
                <c16:uniqueId val="{0000001D-5ECD-49B4-BDA4-B86EC42F91A2}"/>
              </c:ext>
            </c:extLst>
          </c:dPt>
          <c:dPt>
            <c:idx val="35"/>
            <c:invertIfNegative val="0"/>
            <c:bubble3D val="0"/>
            <c:spPr>
              <a:solidFill>
                <a:srgbClr val="002060"/>
              </a:solidFill>
            </c:spPr>
            <c:extLst>
              <c:ext xmlns:c16="http://schemas.microsoft.com/office/drawing/2014/chart" uri="{C3380CC4-5D6E-409C-BE32-E72D297353CC}">
                <c16:uniqueId val="{0000001F-5ECD-49B4-BDA4-B86EC42F91A2}"/>
              </c:ext>
            </c:extLst>
          </c:dPt>
          <c:dPt>
            <c:idx val="36"/>
            <c:invertIfNegative val="0"/>
            <c:bubble3D val="0"/>
            <c:spPr>
              <a:solidFill>
                <a:srgbClr val="002060"/>
              </a:solidFill>
            </c:spPr>
            <c:extLst>
              <c:ext xmlns:c16="http://schemas.microsoft.com/office/drawing/2014/chart" uri="{C3380CC4-5D6E-409C-BE32-E72D297353CC}">
                <c16:uniqueId val="{00000021-5ECD-49B4-BDA4-B86EC42F91A2}"/>
              </c:ext>
            </c:extLst>
          </c:dPt>
          <c:dPt>
            <c:idx val="37"/>
            <c:invertIfNegative val="0"/>
            <c:bubble3D val="0"/>
            <c:spPr>
              <a:solidFill>
                <a:srgbClr val="002060"/>
              </a:solidFill>
            </c:spPr>
            <c:extLst>
              <c:ext xmlns:c16="http://schemas.microsoft.com/office/drawing/2014/chart" uri="{C3380CC4-5D6E-409C-BE32-E72D297353CC}">
                <c16:uniqueId val="{00000023-5ECD-49B4-BDA4-B86EC42F91A2}"/>
              </c:ext>
            </c:extLst>
          </c:dPt>
          <c:dPt>
            <c:idx val="38"/>
            <c:invertIfNegative val="0"/>
            <c:bubble3D val="0"/>
            <c:spPr>
              <a:solidFill>
                <a:srgbClr val="002060"/>
              </a:solidFill>
            </c:spPr>
            <c:extLst>
              <c:ext xmlns:c16="http://schemas.microsoft.com/office/drawing/2014/chart" uri="{C3380CC4-5D6E-409C-BE32-E72D297353CC}">
                <c16:uniqueId val="{00000025-5ECD-49B4-BDA4-B86EC42F91A2}"/>
              </c:ext>
            </c:extLst>
          </c:dPt>
          <c:dPt>
            <c:idx val="39"/>
            <c:invertIfNegative val="0"/>
            <c:bubble3D val="0"/>
            <c:spPr>
              <a:solidFill>
                <a:srgbClr val="002060"/>
              </a:solidFill>
            </c:spPr>
            <c:extLst>
              <c:ext xmlns:c16="http://schemas.microsoft.com/office/drawing/2014/chart" uri="{C3380CC4-5D6E-409C-BE32-E72D297353CC}">
                <c16:uniqueId val="{00000027-5ECD-49B4-BDA4-B86EC42F91A2}"/>
              </c:ext>
            </c:extLst>
          </c:dPt>
          <c:dPt>
            <c:idx val="40"/>
            <c:invertIfNegative val="0"/>
            <c:bubble3D val="0"/>
            <c:spPr>
              <a:solidFill>
                <a:srgbClr val="FFC000"/>
              </a:solidFill>
            </c:spPr>
            <c:extLst>
              <c:ext xmlns:c16="http://schemas.microsoft.com/office/drawing/2014/chart" uri="{C3380CC4-5D6E-409C-BE32-E72D297353CC}">
                <c16:uniqueId val="{00000029-5ECD-49B4-BDA4-B86EC42F91A2}"/>
              </c:ext>
            </c:extLst>
          </c:dPt>
          <c:dPt>
            <c:idx val="41"/>
            <c:invertIfNegative val="0"/>
            <c:bubble3D val="0"/>
            <c:spPr>
              <a:solidFill>
                <a:srgbClr val="002060"/>
              </a:solidFill>
            </c:spPr>
            <c:extLst>
              <c:ext xmlns:c16="http://schemas.microsoft.com/office/drawing/2014/chart" uri="{C3380CC4-5D6E-409C-BE32-E72D297353CC}">
                <c16:uniqueId val="{0000002B-5ECD-49B4-BDA4-B86EC42F91A2}"/>
              </c:ext>
            </c:extLst>
          </c:dPt>
          <c:dPt>
            <c:idx val="42"/>
            <c:invertIfNegative val="0"/>
            <c:bubble3D val="0"/>
            <c:spPr>
              <a:solidFill>
                <a:srgbClr val="002060"/>
              </a:solidFill>
            </c:spPr>
            <c:extLst>
              <c:ext xmlns:c16="http://schemas.microsoft.com/office/drawing/2014/chart" uri="{C3380CC4-5D6E-409C-BE32-E72D297353CC}">
                <c16:uniqueId val="{0000002D-5ECD-49B4-BDA4-B86EC42F91A2}"/>
              </c:ext>
            </c:extLst>
          </c:dPt>
          <c:dPt>
            <c:idx val="43"/>
            <c:invertIfNegative val="0"/>
            <c:bubble3D val="0"/>
            <c:spPr>
              <a:solidFill>
                <a:srgbClr val="002060"/>
              </a:solidFill>
            </c:spPr>
            <c:extLst>
              <c:ext xmlns:c16="http://schemas.microsoft.com/office/drawing/2014/chart" uri="{C3380CC4-5D6E-409C-BE32-E72D297353CC}">
                <c16:uniqueId val="{0000002F-5ECD-49B4-BDA4-B86EC42F91A2}"/>
              </c:ext>
            </c:extLst>
          </c:dPt>
          <c:dPt>
            <c:idx val="44"/>
            <c:invertIfNegative val="0"/>
            <c:bubble3D val="0"/>
            <c:spPr>
              <a:solidFill>
                <a:srgbClr val="002060"/>
              </a:solidFill>
            </c:spPr>
            <c:extLst>
              <c:ext xmlns:c16="http://schemas.microsoft.com/office/drawing/2014/chart" uri="{C3380CC4-5D6E-409C-BE32-E72D297353CC}">
                <c16:uniqueId val="{00000031-5ECD-49B4-BDA4-B86EC42F91A2}"/>
              </c:ext>
            </c:extLst>
          </c:dPt>
          <c:cat>
            <c:strRef>
              <c:f>'eatr graphik'!$B$3:$B$47</c:f>
              <c:strCache>
                <c:ptCount val="45"/>
                <c:pt idx="0">
                  <c:v>Hong Kong</c:v>
                </c:pt>
                <c:pt idx="1">
                  <c:v>Nidwalden</c:v>
                </c:pt>
                <c:pt idx="2">
                  <c:v>Appenzell A.Rh.</c:v>
                </c:pt>
                <c:pt idx="3">
                  <c:v>Luzern</c:v>
                </c:pt>
                <c:pt idx="4">
                  <c:v>Obwalden</c:v>
                </c:pt>
                <c:pt idx="5">
                  <c:v>Schwyz</c:v>
                </c:pt>
                <c:pt idx="6">
                  <c:v>Uri</c:v>
                </c:pt>
                <c:pt idx="7">
                  <c:v>Zug</c:v>
                </c:pt>
                <c:pt idx="8">
                  <c:v>Graubünden</c:v>
                </c:pt>
                <c:pt idx="9">
                  <c:v>Thurgau</c:v>
                </c:pt>
                <c:pt idx="10">
                  <c:v>Glarus</c:v>
                </c:pt>
                <c:pt idx="11">
                  <c:v>Schaffhausen</c:v>
                </c:pt>
                <c:pt idx="12">
                  <c:v>Irland</c:v>
                </c:pt>
                <c:pt idx="13">
                  <c:v>St. Gallen</c:v>
                </c:pt>
                <c:pt idx="14">
                  <c:v>Slowenien</c:v>
                </c:pt>
                <c:pt idx="15">
                  <c:v>Singapur</c:v>
                </c:pt>
                <c:pt idx="16">
                  <c:v>Tschechien</c:v>
                </c:pt>
                <c:pt idx="17">
                  <c:v>Ticino</c:v>
                </c:pt>
                <c:pt idx="18">
                  <c:v>Polen</c:v>
                </c:pt>
                <c:pt idx="19">
                  <c:v>Bern</c:v>
                </c:pt>
                <c:pt idx="20">
                  <c:v>Zürich</c:v>
                </c:pt>
                <c:pt idx="21">
                  <c:v>Finnland</c:v>
                </c:pt>
                <c:pt idx="22">
                  <c:v>Basel-Landschaft</c:v>
                </c:pt>
                <c:pt idx="23">
                  <c:v>Vaud</c:v>
                </c:pt>
                <c:pt idx="24">
                  <c:v>Valais</c:v>
                </c:pt>
                <c:pt idx="25">
                  <c:v>Slowakei</c:v>
                </c:pt>
                <c:pt idx="26">
                  <c:v>Ungarn</c:v>
                </c:pt>
                <c:pt idx="27">
                  <c:v>Schweden</c:v>
                </c:pt>
                <c:pt idx="28">
                  <c:v>Basel-Stadt</c:v>
                </c:pt>
                <c:pt idx="29">
                  <c:v>Dänemark</c:v>
                </c:pt>
                <c:pt idx="30">
                  <c:v>Vereinigtes Königreich</c:v>
                </c:pt>
                <c:pt idx="31">
                  <c:v>Genève</c:v>
                </c:pt>
                <c:pt idx="32">
                  <c:v>Niederlande</c:v>
                </c:pt>
                <c:pt idx="33">
                  <c:v>Wien</c:v>
                </c:pt>
                <c:pt idx="34">
                  <c:v>Italien</c:v>
                </c:pt>
                <c:pt idx="35">
                  <c:v>Peking</c:v>
                </c:pt>
                <c:pt idx="36">
                  <c:v>Shanghai</c:v>
                </c:pt>
                <c:pt idx="37">
                  <c:v>Luxemburg</c:v>
                </c:pt>
                <c:pt idx="38">
                  <c:v>Norwegen</c:v>
                </c:pt>
                <c:pt idx="39">
                  <c:v>Belgien</c:v>
                </c:pt>
                <c:pt idx="40">
                  <c:v>BAK Taxation Index</c:v>
                </c:pt>
                <c:pt idx="41">
                  <c:v>Deutschland</c:v>
                </c:pt>
                <c:pt idx="42">
                  <c:v>Spanien</c:v>
                </c:pt>
                <c:pt idx="43">
                  <c:v>Frankreich</c:v>
                </c:pt>
                <c:pt idx="44">
                  <c:v>USA</c:v>
                </c:pt>
              </c:strCache>
            </c:strRef>
          </c:cat>
          <c:val>
            <c:numRef>
              <c:f>'eatr graphik'!$C$3:$C$47</c:f>
              <c:numCache>
                <c:formatCode>0.0%</c:formatCode>
                <c:ptCount val="45"/>
                <c:pt idx="0">
                  <c:v>9.9000000000000005E-2</c:v>
                </c:pt>
                <c:pt idx="1">
                  <c:v>0.10100000000000001</c:v>
                </c:pt>
                <c:pt idx="2">
                  <c:v>0.10299999999999999</c:v>
                </c:pt>
                <c:pt idx="3">
                  <c:v>0.10299999999999999</c:v>
                </c:pt>
                <c:pt idx="4">
                  <c:v>0.109</c:v>
                </c:pt>
                <c:pt idx="5">
                  <c:v>0.11700000000000001</c:v>
                </c:pt>
                <c:pt idx="6">
                  <c:v>0.11899999999999999</c:v>
                </c:pt>
                <c:pt idx="7">
                  <c:v>0.12</c:v>
                </c:pt>
                <c:pt idx="8">
                  <c:v>0.13</c:v>
                </c:pt>
                <c:pt idx="9">
                  <c:v>0.13</c:v>
                </c:pt>
                <c:pt idx="10">
                  <c:v>0.13200000000000001</c:v>
                </c:pt>
                <c:pt idx="11">
                  <c:v>0.13600000000000001</c:v>
                </c:pt>
                <c:pt idx="12">
                  <c:v>0.13800000000000001</c:v>
                </c:pt>
                <c:pt idx="13">
                  <c:v>0.14399999999999999</c:v>
                </c:pt>
                <c:pt idx="14">
                  <c:v>0.151</c:v>
                </c:pt>
                <c:pt idx="15">
                  <c:v>0.156</c:v>
                </c:pt>
                <c:pt idx="16">
                  <c:v>0.16200000000000001</c:v>
                </c:pt>
                <c:pt idx="17">
                  <c:v>0.16700000000000001</c:v>
                </c:pt>
                <c:pt idx="18">
                  <c:v>0.17</c:v>
                </c:pt>
                <c:pt idx="19">
                  <c:v>0.17199999999999999</c:v>
                </c:pt>
                <c:pt idx="20">
                  <c:v>0.17499999999999999</c:v>
                </c:pt>
                <c:pt idx="21">
                  <c:v>0.17899999999999999</c:v>
                </c:pt>
                <c:pt idx="22">
                  <c:v>0.18099999999999999</c:v>
                </c:pt>
                <c:pt idx="23">
                  <c:v>0.183</c:v>
                </c:pt>
                <c:pt idx="24">
                  <c:v>0.186</c:v>
                </c:pt>
                <c:pt idx="25">
                  <c:v>0.188</c:v>
                </c:pt>
                <c:pt idx="26">
                  <c:v>0.18899999999999997</c:v>
                </c:pt>
                <c:pt idx="27">
                  <c:v>0.18899999999999997</c:v>
                </c:pt>
                <c:pt idx="28">
                  <c:v>0.19600000000000001</c:v>
                </c:pt>
                <c:pt idx="29">
                  <c:v>0.20800000000000002</c:v>
                </c:pt>
                <c:pt idx="30">
                  <c:v>0.21100000000000002</c:v>
                </c:pt>
                <c:pt idx="31">
                  <c:v>0.214</c:v>
                </c:pt>
                <c:pt idx="32">
                  <c:v>0.21899999999999997</c:v>
                </c:pt>
                <c:pt idx="33">
                  <c:v>0.22399999999999998</c:v>
                </c:pt>
                <c:pt idx="34">
                  <c:v>0.23100000000000001</c:v>
                </c:pt>
                <c:pt idx="35">
                  <c:v>0.23300000000000001</c:v>
                </c:pt>
                <c:pt idx="36">
                  <c:v>0.23300000000000001</c:v>
                </c:pt>
                <c:pt idx="37">
                  <c:v>0.248</c:v>
                </c:pt>
                <c:pt idx="38">
                  <c:v>0.248</c:v>
                </c:pt>
                <c:pt idx="39">
                  <c:v>0.27</c:v>
                </c:pt>
                <c:pt idx="40">
                  <c:v>0.27400000000000002</c:v>
                </c:pt>
                <c:pt idx="41">
                  <c:v>0.29299999999999998</c:v>
                </c:pt>
                <c:pt idx="42">
                  <c:v>0.3</c:v>
                </c:pt>
                <c:pt idx="43">
                  <c:v>0.34899999999999998</c:v>
                </c:pt>
                <c:pt idx="44">
                  <c:v>0.41200000000000003</c:v>
                </c:pt>
              </c:numCache>
            </c:numRef>
          </c:val>
          <c:extLst>
            <c:ext xmlns:c16="http://schemas.microsoft.com/office/drawing/2014/chart" uri="{C3380CC4-5D6E-409C-BE32-E72D297353CC}">
              <c16:uniqueId val="{00000032-5ECD-49B4-BDA4-B86EC42F91A2}"/>
            </c:ext>
          </c:extLst>
        </c:ser>
        <c:dLbls>
          <c:showLegendKey val="0"/>
          <c:showVal val="0"/>
          <c:showCatName val="0"/>
          <c:showSerName val="0"/>
          <c:showPercent val="0"/>
          <c:showBubbleSize val="0"/>
        </c:dLbls>
        <c:gapWidth val="100"/>
        <c:overlap val="-10"/>
        <c:axId val="-398483648"/>
        <c:axId val="-398483104"/>
      </c:barChart>
      <c:catAx>
        <c:axId val="-398483648"/>
        <c:scaling>
          <c:orientation val="minMax"/>
        </c:scaling>
        <c:delete val="0"/>
        <c:axPos val="b"/>
        <c:numFmt formatCode="General" sourceLinked="1"/>
        <c:majorTickMark val="none"/>
        <c:minorTickMark val="none"/>
        <c:tickLblPos val="low"/>
        <c:spPr>
          <a:ln>
            <a:solidFill>
              <a:sysClr val="windowText" lastClr="000000">
                <a:lumMod val="75000"/>
                <a:lumOff val="25000"/>
              </a:sysClr>
            </a:solidFill>
          </a:ln>
        </c:spPr>
        <c:txPr>
          <a:bodyPr rot="-5400000" vert="horz"/>
          <a:lstStyle/>
          <a:p>
            <a:pPr>
              <a:defRPr sz="1000">
                <a:latin typeface="Arial" panose="020B0604020202020204" pitchFamily="34" charset="0"/>
                <a:cs typeface="Arial" panose="020B0604020202020204" pitchFamily="34" charset="0"/>
              </a:defRPr>
            </a:pPr>
            <a:endParaRPr lang="de-DE"/>
          </a:p>
        </c:txPr>
        <c:crossAx val="-398483104"/>
        <c:crosses val="autoZero"/>
        <c:auto val="1"/>
        <c:lblAlgn val="ctr"/>
        <c:lblOffset val="100"/>
        <c:tickLblSkip val="1"/>
        <c:noMultiLvlLbl val="0"/>
      </c:catAx>
      <c:valAx>
        <c:axId val="-398483104"/>
        <c:scaling>
          <c:orientation val="minMax"/>
        </c:scaling>
        <c:delete val="0"/>
        <c:axPos val="l"/>
        <c:majorGridlines>
          <c:spPr>
            <a:ln>
              <a:solidFill>
                <a:sysClr val="window" lastClr="FFFFFF">
                  <a:lumMod val="85000"/>
                </a:sysClr>
              </a:solidFill>
            </a:ln>
          </c:spPr>
        </c:majorGridlines>
        <c:numFmt formatCode="0%" sourceLinked="0"/>
        <c:majorTickMark val="out"/>
        <c:minorTickMark val="none"/>
        <c:tickLblPos val="nextTo"/>
        <c:spPr>
          <a:ln>
            <a:solidFill>
              <a:sysClr val="windowText" lastClr="000000">
                <a:lumMod val="75000"/>
                <a:lumOff val="25000"/>
              </a:sysClr>
            </a:solidFill>
          </a:ln>
        </c:spPr>
        <c:txPr>
          <a:bodyPr/>
          <a:lstStyle/>
          <a:p>
            <a:pPr>
              <a:defRPr sz="1100">
                <a:latin typeface="Arial" panose="020B0604020202020204" pitchFamily="34" charset="0"/>
                <a:cs typeface="Arial" panose="020B0604020202020204" pitchFamily="34" charset="0"/>
              </a:defRPr>
            </a:pPr>
            <a:endParaRPr lang="de-DE"/>
          </a:p>
        </c:txPr>
        <c:crossAx val="-398483648"/>
        <c:crosses val="autoZero"/>
        <c:crossBetween val="between"/>
      </c:valAx>
    </c:plotArea>
    <c:plotVisOnly val="1"/>
    <c:dispBlanksAs val="gap"/>
    <c:showDLblsOverMax val="0"/>
  </c:chart>
  <c:spPr>
    <a:ln>
      <a:noFill/>
    </a:ln>
  </c:spPr>
  <c:txPr>
    <a:bodyPr/>
    <a:lstStyle/>
    <a:p>
      <a:pPr>
        <a:defRPr sz="2000">
          <a:latin typeface="NimbusSanNov" pitchFamily="18" charset="0"/>
        </a:defRPr>
      </a:pPr>
      <a:endParaRPr lang="de-DE"/>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0.76667</cdr:x>
      <cdr:y>0.75472</cdr:y>
    </cdr:from>
    <cdr:to>
      <cdr:x>0.8</cdr:x>
      <cdr:y>0.9434</cdr:y>
    </cdr:to>
    <cdr:sp macro="" textlink="">
      <cdr:nvSpPr>
        <cdr:cNvPr id="2" name="Rechteck 1"/>
        <cdr:cNvSpPr/>
      </cdr:nvSpPr>
      <cdr:spPr>
        <a:xfrm xmlns:a="http://schemas.openxmlformats.org/drawingml/2006/main">
          <a:off x="4968552" y="2880321"/>
          <a:ext cx="216024" cy="720080"/>
        </a:xfrm>
        <a:prstGeom xmlns:a="http://schemas.openxmlformats.org/drawingml/2006/main" prst="rect">
          <a:avLst/>
        </a:prstGeom>
        <a:noFill xmlns:a="http://schemas.openxmlformats.org/drawingml/2006/main"/>
        <a:ln xmlns:a="http://schemas.openxmlformats.org/drawingml/2006/main" w="15875">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sp>
  </cdr:relSizeAnchor>
  <cdr:relSizeAnchor xmlns:cdr="http://schemas.openxmlformats.org/drawingml/2006/chartDrawing">
    <cdr:from>
      <cdr:x>0.8</cdr:x>
      <cdr:y>0.75472</cdr:y>
    </cdr:from>
    <cdr:to>
      <cdr:x>0.83333</cdr:x>
      <cdr:y>1</cdr:y>
    </cdr:to>
    <cdr:sp macro="" textlink="">
      <cdr:nvSpPr>
        <cdr:cNvPr id="3" name="Rechteck 2"/>
        <cdr:cNvSpPr/>
      </cdr:nvSpPr>
      <cdr:spPr>
        <a:xfrm xmlns:a="http://schemas.openxmlformats.org/drawingml/2006/main">
          <a:off x="5184576" y="2880319"/>
          <a:ext cx="216024" cy="936105"/>
        </a:xfrm>
        <a:prstGeom xmlns:a="http://schemas.openxmlformats.org/drawingml/2006/main" prst="rect">
          <a:avLst/>
        </a:prstGeom>
        <a:noFill xmlns:a="http://schemas.openxmlformats.org/drawingml/2006/main"/>
        <a:ln xmlns:a="http://schemas.openxmlformats.org/drawingml/2006/main" w="15875">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endParaRPr lang="de-CH"/>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231941-0B6D-4268-9D0D-882B9D48AF92}" type="datetimeFigureOut">
              <a:rPr lang="de-CH" smtClean="0"/>
              <a:t>14.07.2016</a:t>
            </a:fld>
            <a:endParaRPr lang="de-CH"/>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8424D1-A25F-4702-9013-3EDC5426BFB2}" type="slidenum">
              <a:rPr lang="de-CH" smtClean="0"/>
              <a:t>‹Nr.›</a:t>
            </a:fld>
            <a:endParaRPr lang="de-CH"/>
          </a:p>
        </p:txBody>
      </p:sp>
    </p:spTree>
    <p:extLst>
      <p:ext uri="{BB962C8B-B14F-4D97-AF65-F5344CB8AC3E}">
        <p14:creationId xmlns:p14="http://schemas.microsoft.com/office/powerpoint/2010/main" val="4118106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41CA88B-D992-410B-AEA1-FDA772B624D2}" type="slidenum">
              <a:rPr lang="de-DE" altLang="de-DE" sz="1200"/>
              <a:pPr/>
              <a:t>1</a:t>
            </a:fld>
            <a:endParaRPr lang="de-DE" altLang="de-DE" sz="120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935023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91B8702-FEA6-46A0-9D79-139589A75CF2}" type="slidenum">
              <a:rPr lang="de-DE" altLang="de-DE" sz="1200"/>
              <a:pPr/>
              <a:t>10</a:t>
            </a:fld>
            <a:endParaRPr lang="de-DE" altLang="de-DE"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454379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91B8702-FEA6-46A0-9D79-139589A75CF2}" type="slidenum">
              <a:rPr lang="de-DE" altLang="de-DE" sz="1200"/>
              <a:pPr/>
              <a:t>11</a:t>
            </a:fld>
            <a:endParaRPr lang="de-DE" altLang="de-DE"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CH"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2845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2E34EEF-803D-47DA-AF6E-23F33B118A84}" type="slidenum">
              <a:rPr lang="de-DE" altLang="de-DE" sz="1200"/>
              <a:pPr/>
              <a:t>12</a:t>
            </a:fld>
            <a:endParaRPr lang="de-DE" altLang="de-DE" sz="12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CH" sz="12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84557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3F93273D-9E45-4D40-9E6D-33B40BCEB15D}" type="slidenum">
              <a:rPr lang="de-DE" smtClean="0">
                <a:solidFill>
                  <a:prstClr val="black"/>
                </a:solidFill>
              </a:rPr>
              <a:pPr>
                <a:defRPr/>
              </a:pPr>
              <a:t>13</a:t>
            </a:fld>
            <a:endParaRPr lang="de-DE">
              <a:solidFill>
                <a:prstClr val="black"/>
              </a:solidFill>
            </a:endParaRPr>
          </a:p>
        </p:txBody>
      </p:sp>
    </p:spTree>
    <p:extLst>
      <p:ext uri="{BB962C8B-B14F-4D97-AF65-F5344CB8AC3E}">
        <p14:creationId xmlns:p14="http://schemas.microsoft.com/office/powerpoint/2010/main" val="36290497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i="0" dirty="0"/>
          </a:p>
        </p:txBody>
      </p:sp>
      <p:sp>
        <p:nvSpPr>
          <p:cNvPr id="4" name="Foliennummernplatzhalter 3"/>
          <p:cNvSpPr>
            <a:spLocks noGrp="1"/>
          </p:cNvSpPr>
          <p:nvPr>
            <p:ph type="sldNum" sz="quarter" idx="10"/>
          </p:nvPr>
        </p:nvSpPr>
        <p:spPr/>
        <p:txBody>
          <a:bodyPr/>
          <a:lstStyle/>
          <a:p>
            <a:fld id="{928424D1-A25F-4702-9013-3EDC5426BFB2}" type="slidenum">
              <a:rPr lang="de-CH" smtClean="0"/>
              <a:t>14</a:t>
            </a:fld>
            <a:endParaRPr lang="de-CH"/>
          </a:p>
        </p:txBody>
      </p:sp>
    </p:spTree>
    <p:extLst>
      <p:ext uri="{BB962C8B-B14F-4D97-AF65-F5344CB8AC3E}">
        <p14:creationId xmlns:p14="http://schemas.microsoft.com/office/powerpoint/2010/main" val="37583192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3F93273D-9E45-4D40-9E6D-33B40BCEB15D}" type="slidenum">
              <a:rPr lang="de-DE" smtClean="0">
                <a:solidFill>
                  <a:prstClr val="black"/>
                </a:solidFill>
              </a:rPr>
              <a:pPr>
                <a:defRPr/>
              </a:pPr>
              <a:t>15</a:t>
            </a:fld>
            <a:endParaRPr lang="de-DE">
              <a:solidFill>
                <a:prstClr val="black"/>
              </a:solidFill>
            </a:endParaRPr>
          </a:p>
        </p:txBody>
      </p:sp>
    </p:spTree>
    <p:extLst>
      <p:ext uri="{BB962C8B-B14F-4D97-AF65-F5344CB8AC3E}">
        <p14:creationId xmlns:p14="http://schemas.microsoft.com/office/powerpoint/2010/main" val="34935216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b="0" dirty="0"/>
          </a:p>
        </p:txBody>
      </p:sp>
      <p:sp>
        <p:nvSpPr>
          <p:cNvPr id="4" name="Foliennummernplatzhalter 3"/>
          <p:cNvSpPr>
            <a:spLocks noGrp="1"/>
          </p:cNvSpPr>
          <p:nvPr>
            <p:ph type="sldNum" sz="quarter" idx="10"/>
          </p:nvPr>
        </p:nvSpPr>
        <p:spPr/>
        <p:txBody>
          <a:bodyPr/>
          <a:lstStyle/>
          <a:p>
            <a:pPr>
              <a:defRPr/>
            </a:pPr>
            <a:fld id="{3F93273D-9E45-4D40-9E6D-33B40BCEB15D}" type="slidenum">
              <a:rPr lang="de-DE" smtClean="0">
                <a:solidFill>
                  <a:prstClr val="black"/>
                </a:solidFill>
              </a:rPr>
              <a:pPr>
                <a:defRPr/>
              </a:pPr>
              <a:t>16</a:t>
            </a:fld>
            <a:endParaRPr lang="de-DE">
              <a:solidFill>
                <a:prstClr val="black"/>
              </a:solidFill>
            </a:endParaRPr>
          </a:p>
        </p:txBody>
      </p:sp>
    </p:spTree>
    <p:extLst>
      <p:ext uri="{BB962C8B-B14F-4D97-AF65-F5344CB8AC3E}">
        <p14:creationId xmlns:p14="http://schemas.microsoft.com/office/powerpoint/2010/main" val="10520385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91B8702-FEA6-46A0-9D79-139589A75CF2}" type="slidenum">
              <a:rPr lang="de-DE" altLang="de-DE" sz="1200"/>
              <a:pPr/>
              <a:t>17</a:t>
            </a:fld>
            <a:endParaRPr lang="de-DE" altLang="de-DE"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5835032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91B8702-FEA6-46A0-9D79-139589A75CF2}" type="slidenum">
              <a:rPr lang="de-DE" altLang="de-DE" sz="1200"/>
              <a:pPr/>
              <a:t>18</a:t>
            </a:fld>
            <a:endParaRPr lang="de-DE" altLang="de-DE"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CH"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54963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91B8702-FEA6-46A0-9D79-139589A75CF2}" type="slidenum">
              <a:rPr lang="de-DE" altLang="de-DE" sz="1200"/>
              <a:pPr/>
              <a:t>19</a:t>
            </a:fld>
            <a:endParaRPr lang="de-DE" altLang="de-DE"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CH"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4039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B886EDE-4316-4E38-B476-E977823560C4}" type="slidenum">
              <a:rPr lang="de-DE" altLang="de-DE" sz="1200"/>
              <a:pPr/>
              <a:t>2</a:t>
            </a:fld>
            <a:endParaRPr lang="de-DE" altLang="de-DE"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dirty="0"/>
          </a:p>
        </p:txBody>
      </p:sp>
    </p:spTree>
    <p:extLst>
      <p:ext uri="{BB962C8B-B14F-4D97-AF65-F5344CB8AC3E}">
        <p14:creationId xmlns:p14="http://schemas.microsoft.com/office/powerpoint/2010/main" val="3867532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91B8702-FEA6-46A0-9D79-139589A75CF2}" type="slidenum">
              <a:rPr lang="de-DE" altLang="de-DE" sz="1200"/>
              <a:pPr/>
              <a:t>20</a:t>
            </a:fld>
            <a:endParaRPr lang="de-DE" altLang="de-DE"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CH"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5320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91B8702-FEA6-46A0-9D79-139589A75CF2}" type="slidenum">
              <a:rPr lang="de-DE" altLang="de-DE" sz="1200"/>
              <a:pPr/>
              <a:t>21</a:t>
            </a:fld>
            <a:endParaRPr lang="de-DE" altLang="de-DE"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CH"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46098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3F93273D-9E45-4D40-9E6D-33B40BCEB15D}" type="slidenum">
              <a:rPr lang="de-DE" smtClean="0">
                <a:solidFill>
                  <a:prstClr val="black"/>
                </a:solidFill>
              </a:rPr>
              <a:pPr>
                <a:defRPr/>
              </a:pPr>
              <a:t>22</a:t>
            </a:fld>
            <a:endParaRPr lang="de-DE">
              <a:solidFill>
                <a:prstClr val="black"/>
              </a:solidFill>
            </a:endParaRPr>
          </a:p>
        </p:txBody>
      </p:sp>
    </p:spTree>
    <p:extLst>
      <p:ext uri="{BB962C8B-B14F-4D97-AF65-F5344CB8AC3E}">
        <p14:creationId xmlns:p14="http://schemas.microsoft.com/office/powerpoint/2010/main" val="16067440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sz="1200" baseline="0"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pPr>
              <a:defRPr/>
            </a:pPr>
            <a:fld id="{3F93273D-9E45-4D40-9E6D-33B40BCEB15D}" type="slidenum">
              <a:rPr lang="de-DE" smtClean="0">
                <a:solidFill>
                  <a:prstClr val="black"/>
                </a:solidFill>
              </a:rPr>
              <a:pPr>
                <a:defRPr/>
              </a:pPr>
              <a:t>23</a:t>
            </a:fld>
            <a:endParaRPr lang="de-DE">
              <a:solidFill>
                <a:prstClr val="black"/>
              </a:solidFill>
            </a:endParaRPr>
          </a:p>
        </p:txBody>
      </p:sp>
    </p:spTree>
    <p:extLst>
      <p:ext uri="{BB962C8B-B14F-4D97-AF65-F5344CB8AC3E}">
        <p14:creationId xmlns:p14="http://schemas.microsoft.com/office/powerpoint/2010/main" val="12660836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3F93273D-9E45-4D40-9E6D-33B40BCEB15D}" type="slidenum">
              <a:rPr lang="de-DE" smtClean="0">
                <a:solidFill>
                  <a:prstClr val="black"/>
                </a:solidFill>
              </a:rPr>
              <a:pPr>
                <a:defRPr/>
              </a:pPr>
              <a:t>24</a:t>
            </a:fld>
            <a:endParaRPr lang="de-DE">
              <a:solidFill>
                <a:prstClr val="black"/>
              </a:solidFill>
            </a:endParaRPr>
          </a:p>
        </p:txBody>
      </p:sp>
    </p:spTree>
    <p:extLst>
      <p:ext uri="{BB962C8B-B14F-4D97-AF65-F5344CB8AC3E}">
        <p14:creationId xmlns:p14="http://schemas.microsoft.com/office/powerpoint/2010/main" val="17250207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baseline="0" dirty="0"/>
          </a:p>
        </p:txBody>
      </p:sp>
      <p:sp>
        <p:nvSpPr>
          <p:cNvPr id="4" name="Foliennummernplatzhalter 3"/>
          <p:cNvSpPr>
            <a:spLocks noGrp="1"/>
          </p:cNvSpPr>
          <p:nvPr>
            <p:ph type="sldNum" sz="quarter" idx="10"/>
          </p:nvPr>
        </p:nvSpPr>
        <p:spPr/>
        <p:txBody>
          <a:bodyPr/>
          <a:lstStyle/>
          <a:p>
            <a:pPr>
              <a:defRPr/>
            </a:pPr>
            <a:fld id="{3F93273D-9E45-4D40-9E6D-33B40BCEB15D}" type="slidenum">
              <a:rPr lang="de-DE" smtClean="0">
                <a:solidFill>
                  <a:prstClr val="black"/>
                </a:solidFill>
              </a:rPr>
              <a:pPr>
                <a:defRPr/>
              </a:pPr>
              <a:t>25</a:t>
            </a:fld>
            <a:endParaRPr lang="de-DE">
              <a:solidFill>
                <a:prstClr val="black"/>
              </a:solidFill>
            </a:endParaRPr>
          </a:p>
        </p:txBody>
      </p:sp>
    </p:spTree>
    <p:extLst>
      <p:ext uri="{BB962C8B-B14F-4D97-AF65-F5344CB8AC3E}">
        <p14:creationId xmlns:p14="http://schemas.microsoft.com/office/powerpoint/2010/main" val="8102484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928424D1-A25F-4702-9013-3EDC5426BFB2}" type="slidenum">
              <a:rPr lang="de-CH" smtClean="0"/>
              <a:t>26</a:t>
            </a:fld>
            <a:endParaRPr lang="de-CH"/>
          </a:p>
        </p:txBody>
      </p:sp>
    </p:spTree>
    <p:extLst>
      <p:ext uri="{BB962C8B-B14F-4D97-AF65-F5344CB8AC3E}">
        <p14:creationId xmlns:p14="http://schemas.microsoft.com/office/powerpoint/2010/main" val="24122151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3F93273D-9E45-4D40-9E6D-33B40BCEB15D}" type="slidenum">
              <a:rPr lang="de-DE" smtClean="0">
                <a:solidFill>
                  <a:prstClr val="black"/>
                </a:solidFill>
              </a:rPr>
              <a:pPr>
                <a:defRPr/>
              </a:pPr>
              <a:t>27</a:t>
            </a:fld>
            <a:endParaRPr lang="de-DE">
              <a:solidFill>
                <a:prstClr val="black"/>
              </a:solidFill>
            </a:endParaRPr>
          </a:p>
        </p:txBody>
      </p:sp>
    </p:spTree>
    <p:extLst>
      <p:ext uri="{BB962C8B-B14F-4D97-AF65-F5344CB8AC3E}">
        <p14:creationId xmlns:p14="http://schemas.microsoft.com/office/powerpoint/2010/main" val="30643890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928424D1-A25F-4702-9013-3EDC5426BFB2}" type="slidenum">
              <a:rPr lang="de-CH" smtClean="0"/>
              <a:t>28</a:t>
            </a:fld>
            <a:endParaRPr lang="de-CH"/>
          </a:p>
        </p:txBody>
      </p:sp>
    </p:spTree>
    <p:extLst>
      <p:ext uri="{BB962C8B-B14F-4D97-AF65-F5344CB8AC3E}">
        <p14:creationId xmlns:p14="http://schemas.microsoft.com/office/powerpoint/2010/main" val="28248563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3F93273D-9E45-4D40-9E6D-33B40BCEB15D}" type="slidenum">
              <a:rPr lang="de-DE" smtClean="0">
                <a:solidFill>
                  <a:prstClr val="black"/>
                </a:solidFill>
              </a:rPr>
              <a:pPr>
                <a:defRPr/>
              </a:pPr>
              <a:t>29</a:t>
            </a:fld>
            <a:endParaRPr lang="de-DE">
              <a:solidFill>
                <a:prstClr val="black"/>
              </a:solidFill>
            </a:endParaRPr>
          </a:p>
        </p:txBody>
      </p:sp>
    </p:spTree>
    <p:extLst>
      <p:ext uri="{BB962C8B-B14F-4D97-AF65-F5344CB8AC3E}">
        <p14:creationId xmlns:p14="http://schemas.microsoft.com/office/powerpoint/2010/main" val="4019592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91B8702-FEA6-46A0-9D79-139589A75CF2}" type="slidenum">
              <a:rPr lang="de-DE" altLang="de-DE" sz="1200"/>
              <a:pPr/>
              <a:t>3</a:t>
            </a:fld>
            <a:endParaRPr lang="de-DE" altLang="de-DE"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de-DE"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013647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2E34EEF-803D-47DA-AF6E-23F33B118A84}" type="slidenum">
              <a:rPr lang="de-DE" altLang="de-DE" sz="1200"/>
              <a:pPr/>
              <a:t>4</a:t>
            </a:fld>
            <a:endParaRPr lang="de-DE" altLang="de-DE" sz="12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271466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91B8702-FEA6-46A0-9D79-139589A75CF2}" type="slidenum">
              <a:rPr lang="de-DE" altLang="de-DE" sz="1200"/>
              <a:pPr/>
              <a:t>5</a:t>
            </a:fld>
            <a:endParaRPr lang="de-DE" altLang="de-DE"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CH"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5762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91B8702-FEA6-46A0-9D79-139589A75CF2}" type="slidenum">
              <a:rPr lang="de-DE" altLang="de-DE" sz="1200"/>
              <a:pPr/>
              <a:t>6</a:t>
            </a:fld>
            <a:endParaRPr lang="de-DE" altLang="de-DE"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568734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2E34EEF-803D-47DA-AF6E-23F33B118A84}" type="slidenum">
              <a:rPr lang="de-DE" altLang="de-DE" sz="1200"/>
              <a:pPr/>
              <a:t>7</a:t>
            </a:fld>
            <a:endParaRPr lang="de-DE" altLang="de-DE" sz="12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306778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91B8702-FEA6-46A0-9D79-139589A75CF2}" type="slidenum">
              <a:rPr lang="de-DE" altLang="de-DE" sz="1200"/>
              <a:pPr/>
              <a:t>8</a:t>
            </a:fld>
            <a:endParaRPr lang="de-DE" altLang="de-DE"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946122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91B8702-FEA6-46A0-9D79-139589A75CF2}" type="slidenum">
              <a:rPr lang="de-DE" altLang="de-DE" sz="1200"/>
              <a:pPr/>
              <a:t>9</a:t>
            </a:fld>
            <a:endParaRPr lang="de-DE" altLang="de-DE"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cs typeface="Arial" panose="020B0604020202020204" pitchFamily="34" charset="0"/>
            </a:endParaRPr>
          </a:p>
          <a:p>
            <a:pPr eaLnBrk="1" hangingPunct="1"/>
            <a:endParaRPr lang="en-US" altLang="de-DE"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757793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endParaRPr lang="de-CH"/>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CH"/>
          </a:p>
        </p:txBody>
      </p:sp>
      <p:sp>
        <p:nvSpPr>
          <p:cNvPr id="4" name="Datumsplatzhalter 3"/>
          <p:cNvSpPr>
            <a:spLocks noGrp="1"/>
          </p:cNvSpPr>
          <p:nvPr>
            <p:ph type="dt" sz="half" idx="10"/>
          </p:nvPr>
        </p:nvSpPr>
        <p:spPr/>
        <p:txBody>
          <a:bodyPr/>
          <a:lstStyle/>
          <a:p>
            <a:fld id="{3C30EFBF-1D46-4818-B548-92145F1D7417}" type="datetimeFigureOut">
              <a:rPr lang="de-CH" smtClean="0"/>
              <a:t>14.07.2016</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8E9710D5-15BD-40F7-9C84-0A9CAE6243BB}" type="slidenum">
              <a:rPr lang="de-CH" smtClean="0"/>
              <a:t>‹Nr.›</a:t>
            </a:fld>
            <a:endParaRPr lang="de-CH"/>
          </a:p>
        </p:txBody>
      </p:sp>
    </p:spTree>
    <p:extLst>
      <p:ext uri="{BB962C8B-B14F-4D97-AF65-F5344CB8AC3E}">
        <p14:creationId xmlns:p14="http://schemas.microsoft.com/office/powerpoint/2010/main" val="1332787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fld id="{3C30EFBF-1D46-4818-B548-92145F1D7417}" type="datetimeFigureOut">
              <a:rPr lang="de-CH" smtClean="0"/>
              <a:t>14.07.2016</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8E9710D5-15BD-40F7-9C84-0A9CAE6243BB}" type="slidenum">
              <a:rPr lang="de-CH" smtClean="0"/>
              <a:t>‹Nr.›</a:t>
            </a:fld>
            <a:endParaRPr lang="de-CH"/>
          </a:p>
        </p:txBody>
      </p:sp>
    </p:spTree>
    <p:extLst>
      <p:ext uri="{BB962C8B-B14F-4D97-AF65-F5344CB8AC3E}">
        <p14:creationId xmlns:p14="http://schemas.microsoft.com/office/powerpoint/2010/main" val="2409704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fld id="{3C30EFBF-1D46-4818-B548-92145F1D7417}" type="datetimeFigureOut">
              <a:rPr lang="de-CH" smtClean="0"/>
              <a:t>14.07.2016</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8E9710D5-15BD-40F7-9C84-0A9CAE6243BB}" type="slidenum">
              <a:rPr lang="de-CH" smtClean="0"/>
              <a:t>‹Nr.›</a:t>
            </a:fld>
            <a:endParaRPr lang="de-CH"/>
          </a:p>
        </p:txBody>
      </p:sp>
    </p:spTree>
    <p:extLst>
      <p:ext uri="{BB962C8B-B14F-4D97-AF65-F5344CB8AC3E}">
        <p14:creationId xmlns:p14="http://schemas.microsoft.com/office/powerpoint/2010/main" val="773870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fld id="{3C30EFBF-1D46-4818-B548-92145F1D7417}" type="datetimeFigureOut">
              <a:rPr lang="de-CH" smtClean="0"/>
              <a:t>14.07.2016</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8E9710D5-15BD-40F7-9C84-0A9CAE6243BB}" type="slidenum">
              <a:rPr lang="de-CH" smtClean="0"/>
              <a:t>‹Nr.›</a:t>
            </a:fld>
            <a:endParaRPr lang="de-CH"/>
          </a:p>
        </p:txBody>
      </p:sp>
    </p:spTree>
    <p:extLst>
      <p:ext uri="{BB962C8B-B14F-4D97-AF65-F5344CB8AC3E}">
        <p14:creationId xmlns:p14="http://schemas.microsoft.com/office/powerpoint/2010/main" val="1016489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endParaRPr lang="de-CH"/>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3C30EFBF-1D46-4818-B548-92145F1D7417}" type="datetimeFigureOut">
              <a:rPr lang="de-CH" smtClean="0"/>
              <a:t>14.07.2016</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8E9710D5-15BD-40F7-9C84-0A9CAE6243BB}" type="slidenum">
              <a:rPr lang="de-CH" smtClean="0"/>
              <a:t>‹Nr.›</a:t>
            </a:fld>
            <a:endParaRPr lang="de-CH"/>
          </a:p>
        </p:txBody>
      </p:sp>
    </p:spTree>
    <p:extLst>
      <p:ext uri="{BB962C8B-B14F-4D97-AF65-F5344CB8AC3E}">
        <p14:creationId xmlns:p14="http://schemas.microsoft.com/office/powerpoint/2010/main" val="3109602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p>
            <a:fld id="{3C30EFBF-1D46-4818-B548-92145F1D7417}" type="datetimeFigureOut">
              <a:rPr lang="de-CH" smtClean="0"/>
              <a:t>14.07.2016</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8E9710D5-15BD-40F7-9C84-0A9CAE6243BB}" type="slidenum">
              <a:rPr lang="de-CH" smtClean="0"/>
              <a:t>‹Nr.›</a:t>
            </a:fld>
            <a:endParaRPr lang="de-CH"/>
          </a:p>
        </p:txBody>
      </p:sp>
    </p:spTree>
    <p:extLst>
      <p:ext uri="{BB962C8B-B14F-4D97-AF65-F5344CB8AC3E}">
        <p14:creationId xmlns:p14="http://schemas.microsoft.com/office/powerpoint/2010/main" val="1103659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endParaRPr lang="de-CH"/>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p>
            <a:fld id="{3C30EFBF-1D46-4818-B548-92145F1D7417}" type="datetimeFigureOut">
              <a:rPr lang="de-CH" smtClean="0"/>
              <a:t>14.07.2016</a:t>
            </a:fld>
            <a:endParaRPr lang="de-CH"/>
          </a:p>
        </p:txBody>
      </p:sp>
      <p:sp>
        <p:nvSpPr>
          <p:cNvPr id="8" name="Fußzeilenplatzhalter 7"/>
          <p:cNvSpPr>
            <a:spLocks noGrp="1"/>
          </p:cNvSpPr>
          <p:nvPr>
            <p:ph type="ftr" sz="quarter" idx="11"/>
          </p:nvPr>
        </p:nvSpPr>
        <p:spPr/>
        <p:txBody>
          <a:bodyPr/>
          <a:lstStyle/>
          <a:p>
            <a:endParaRPr lang="de-CH"/>
          </a:p>
        </p:txBody>
      </p:sp>
      <p:sp>
        <p:nvSpPr>
          <p:cNvPr id="9" name="Foliennummernplatzhalter 8"/>
          <p:cNvSpPr>
            <a:spLocks noGrp="1"/>
          </p:cNvSpPr>
          <p:nvPr>
            <p:ph type="sldNum" sz="quarter" idx="12"/>
          </p:nvPr>
        </p:nvSpPr>
        <p:spPr/>
        <p:txBody>
          <a:bodyPr/>
          <a:lstStyle/>
          <a:p>
            <a:fld id="{8E9710D5-15BD-40F7-9C84-0A9CAE6243BB}" type="slidenum">
              <a:rPr lang="de-CH" smtClean="0"/>
              <a:t>‹Nr.›</a:t>
            </a:fld>
            <a:endParaRPr lang="de-CH"/>
          </a:p>
        </p:txBody>
      </p:sp>
    </p:spTree>
    <p:extLst>
      <p:ext uri="{BB962C8B-B14F-4D97-AF65-F5344CB8AC3E}">
        <p14:creationId xmlns:p14="http://schemas.microsoft.com/office/powerpoint/2010/main" val="1070230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p>
            <a:fld id="{3C30EFBF-1D46-4818-B548-92145F1D7417}" type="datetimeFigureOut">
              <a:rPr lang="de-CH" smtClean="0"/>
              <a:t>14.07.2016</a:t>
            </a:fld>
            <a:endParaRPr lang="de-CH"/>
          </a:p>
        </p:txBody>
      </p:sp>
      <p:sp>
        <p:nvSpPr>
          <p:cNvPr id="4" name="Fußzeilenplatzhalter 3"/>
          <p:cNvSpPr>
            <a:spLocks noGrp="1"/>
          </p:cNvSpPr>
          <p:nvPr>
            <p:ph type="ftr" sz="quarter" idx="11"/>
          </p:nvPr>
        </p:nvSpPr>
        <p:spPr/>
        <p:txBody>
          <a:bodyPr/>
          <a:lstStyle/>
          <a:p>
            <a:endParaRPr lang="de-CH"/>
          </a:p>
        </p:txBody>
      </p:sp>
      <p:sp>
        <p:nvSpPr>
          <p:cNvPr id="5" name="Foliennummernplatzhalter 4"/>
          <p:cNvSpPr>
            <a:spLocks noGrp="1"/>
          </p:cNvSpPr>
          <p:nvPr>
            <p:ph type="sldNum" sz="quarter" idx="12"/>
          </p:nvPr>
        </p:nvSpPr>
        <p:spPr/>
        <p:txBody>
          <a:bodyPr/>
          <a:lstStyle/>
          <a:p>
            <a:fld id="{8E9710D5-15BD-40F7-9C84-0A9CAE6243BB}" type="slidenum">
              <a:rPr lang="de-CH" smtClean="0"/>
              <a:t>‹Nr.›</a:t>
            </a:fld>
            <a:endParaRPr lang="de-CH"/>
          </a:p>
        </p:txBody>
      </p:sp>
    </p:spTree>
    <p:extLst>
      <p:ext uri="{BB962C8B-B14F-4D97-AF65-F5344CB8AC3E}">
        <p14:creationId xmlns:p14="http://schemas.microsoft.com/office/powerpoint/2010/main" val="2433615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3C30EFBF-1D46-4818-B548-92145F1D7417}" type="datetimeFigureOut">
              <a:rPr lang="de-CH" smtClean="0"/>
              <a:t>14.07.2016</a:t>
            </a:fld>
            <a:endParaRPr lang="de-CH"/>
          </a:p>
        </p:txBody>
      </p:sp>
      <p:sp>
        <p:nvSpPr>
          <p:cNvPr id="3" name="Fußzeilenplatzhalter 2"/>
          <p:cNvSpPr>
            <a:spLocks noGrp="1"/>
          </p:cNvSpPr>
          <p:nvPr>
            <p:ph type="ftr" sz="quarter" idx="11"/>
          </p:nvPr>
        </p:nvSpPr>
        <p:spPr/>
        <p:txBody>
          <a:bodyPr/>
          <a:lstStyle/>
          <a:p>
            <a:endParaRPr lang="de-CH"/>
          </a:p>
        </p:txBody>
      </p:sp>
      <p:sp>
        <p:nvSpPr>
          <p:cNvPr id="4" name="Foliennummernplatzhalter 3"/>
          <p:cNvSpPr>
            <a:spLocks noGrp="1"/>
          </p:cNvSpPr>
          <p:nvPr>
            <p:ph type="sldNum" sz="quarter" idx="12"/>
          </p:nvPr>
        </p:nvSpPr>
        <p:spPr/>
        <p:txBody>
          <a:bodyPr/>
          <a:lstStyle/>
          <a:p>
            <a:fld id="{8E9710D5-15BD-40F7-9C84-0A9CAE6243BB}" type="slidenum">
              <a:rPr lang="de-CH" smtClean="0"/>
              <a:t>‹Nr.›</a:t>
            </a:fld>
            <a:endParaRPr lang="de-CH"/>
          </a:p>
        </p:txBody>
      </p:sp>
    </p:spTree>
    <p:extLst>
      <p:ext uri="{BB962C8B-B14F-4D97-AF65-F5344CB8AC3E}">
        <p14:creationId xmlns:p14="http://schemas.microsoft.com/office/powerpoint/2010/main" val="522281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de-CH"/>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3C30EFBF-1D46-4818-B548-92145F1D7417}" type="datetimeFigureOut">
              <a:rPr lang="de-CH" smtClean="0"/>
              <a:t>14.07.2016</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8E9710D5-15BD-40F7-9C84-0A9CAE6243BB}" type="slidenum">
              <a:rPr lang="de-CH" smtClean="0"/>
              <a:t>‹Nr.›</a:t>
            </a:fld>
            <a:endParaRPr lang="de-CH"/>
          </a:p>
        </p:txBody>
      </p:sp>
    </p:spTree>
    <p:extLst>
      <p:ext uri="{BB962C8B-B14F-4D97-AF65-F5344CB8AC3E}">
        <p14:creationId xmlns:p14="http://schemas.microsoft.com/office/powerpoint/2010/main" val="3437824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de-CH"/>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3C30EFBF-1D46-4818-B548-92145F1D7417}" type="datetimeFigureOut">
              <a:rPr lang="de-CH" smtClean="0"/>
              <a:t>14.07.2016</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8E9710D5-15BD-40F7-9C84-0A9CAE6243BB}" type="slidenum">
              <a:rPr lang="de-CH" smtClean="0"/>
              <a:t>‹Nr.›</a:t>
            </a:fld>
            <a:endParaRPr lang="de-CH"/>
          </a:p>
        </p:txBody>
      </p:sp>
    </p:spTree>
    <p:extLst>
      <p:ext uri="{BB962C8B-B14F-4D97-AF65-F5344CB8AC3E}">
        <p14:creationId xmlns:p14="http://schemas.microsoft.com/office/powerpoint/2010/main" val="3258908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endParaRPr lang="de-CH"/>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30EFBF-1D46-4818-B548-92145F1D7417}" type="datetimeFigureOut">
              <a:rPr lang="de-CH" smtClean="0"/>
              <a:t>14.07.2016</a:t>
            </a:fld>
            <a:endParaRPr lang="de-CH"/>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9710D5-15BD-40F7-9C84-0A9CAE6243BB}" type="slidenum">
              <a:rPr lang="de-CH" smtClean="0"/>
              <a:t>‹Nr.›</a:t>
            </a:fld>
            <a:endParaRPr lang="de-CH"/>
          </a:p>
        </p:txBody>
      </p:sp>
    </p:spTree>
    <p:extLst>
      <p:ext uri="{BB962C8B-B14F-4D97-AF65-F5344CB8AC3E}">
        <p14:creationId xmlns:p14="http://schemas.microsoft.com/office/powerpoint/2010/main" val="27183205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2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1.jpeg"/><Relationship Id="rId4" Type="http://schemas.openxmlformats.org/officeDocument/2006/relationships/image" Target="../media/image8.emf"/></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sgb.ch/publikationen/dossier/artikel/details/dossier-114-fragwuerdige-spar-und-steuerpolitik-in-den-kantonen/"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hyperlink" Target="https://www.efv.admin.ch/efv/de/home/themen/finanzstatistik/uebersicht.html" TargetMode="External"/><Relationship Id="rId4" Type="http://schemas.openxmlformats.org/officeDocument/2006/relationships/hyperlink" Target="http://www.pathtofullemployment.org/wp-content/uploads/2014/04/delong_summers_ball.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tmp"/></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a:xfrm>
            <a:off x="2209800" y="2133600"/>
            <a:ext cx="7772400" cy="3733800"/>
          </a:xfrm>
          <a:ln w="3175">
            <a:noFill/>
          </a:ln>
        </p:spPr>
        <p:txBody>
          <a:bodyPr/>
          <a:lstStyle/>
          <a:p>
            <a:pPr algn="ctr" eaLnBrk="1" hangingPunct="1">
              <a:buFontTx/>
              <a:buChar char="-"/>
              <a:defRPr/>
            </a:pPr>
            <a:endParaRPr lang="en-US" sz="2500" b="1" dirty="0"/>
          </a:p>
          <a:p>
            <a:pPr algn="ctr" eaLnBrk="1" hangingPunct="1">
              <a:buFontTx/>
              <a:buNone/>
              <a:defRPr/>
            </a:pPr>
            <a:endParaRPr lang="en-US" sz="2500" b="1" dirty="0"/>
          </a:p>
          <a:p>
            <a:pPr algn="ctr" eaLnBrk="1" hangingPunct="1">
              <a:buFontTx/>
              <a:buNone/>
              <a:defRPr/>
            </a:pPr>
            <a:r>
              <a:rPr lang="en-US" sz="2600" b="1" dirty="0" err="1"/>
              <a:t>Staatsfinanzen</a:t>
            </a:r>
            <a:r>
              <a:rPr lang="en-US" sz="2600" b="1" dirty="0"/>
              <a:t> </a:t>
            </a:r>
            <a:r>
              <a:rPr lang="en-US" sz="2600" b="1" dirty="0" err="1"/>
              <a:t>aus</a:t>
            </a:r>
            <a:r>
              <a:rPr lang="en-US" sz="2600" b="1" dirty="0"/>
              <a:t> </a:t>
            </a:r>
            <a:r>
              <a:rPr lang="en-US" sz="2600" b="1" dirty="0" err="1"/>
              <a:t>ökonomischer</a:t>
            </a:r>
            <a:r>
              <a:rPr lang="en-US" sz="2600" b="1" dirty="0"/>
              <a:t> </a:t>
            </a:r>
            <a:r>
              <a:rPr lang="en-US" sz="2600" b="1" dirty="0" err="1"/>
              <a:t>Sicht</a:t>
            </a:r>
            <a:endParaRPr lang="en-US" sz="2600" b="1" dirty="0"/>
          </a:p>
        </p:txBody>
      </p:sp>
      <p:sp>
        <p:nvSpPr>
          <p:cNvPr id="4099" name="Rectangle 4"/>
          <p:cNvSpPr>
            <a:spLocks noChangeArrowheads="1"/>
          </p:cNvSpPr>
          <p:nvPr/>
        </p:nvSpPr>
        <p:spPr bwMode="auto">
          <a:xfrm>
            <a:off x="2209800" y="457201"/>
            <a:ext cx="70866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de-DE" altLang="de-DE" sz="1300"/>
              <a:t>SP Sommeruni, 4.-7. August 2016</a:t>
            </a:r>
          </a:p>
          <a:p>
            <a:r>
              <a:rPr lang="de-DE" altLang="de-DE" sz="1500" b="1">
                <a:solidFill>
                  <a:srgbClr val="800000"/>
                </a:solidFill>
              </a:rPr>
              <a:t>Zeit für eine linke und progressive Alternative zur Politik der leeren Kasse  </a:t>
            </a:r>
            <a:endParaRPr lang="de-DE" altLang="de-DE" sz="1500">
              <a:solidFill>
                <a:srgbClr val="800000"/>
              </a:solidFill>
            </a:endParaRPr>
          </a:p>
        </p:txBody>
      </p:sp>
      <p:sp>
        <p:nvSpPr>
          <p:cNvPr id="4100" name="Rectangle 6"/>
          <p:cNvSpPr>
            <a:spLocks noChangeArrowheads="1"/>
          </p:cNvSpPr>
          <p:nvPr/>
        </p:nvSpPr>
        <p:spPr bwMode="auto">
          <a:xfrm>
            <a:off x="2701925" y="51419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de-DE"/>
          </a:p>
        </p:txBody>
      </p:sp>
      <p:sp>
        <p:nvSpPr>
          <p:cNvPr id="4101" name="Textfeld 6"/>
          <p:cNvSpPr txBox="1">
            <a:spLocks noChangeArrowheads="1"/>
          </p:cNvSpPr>
          <p:nvPr/>
        </p:nvSpPr>
        <p:spPr bwMode="auto">
          <a:xfrm>
            <a:off x="2209800" y="6096000"/>
            <a:ext cx="14922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de-DE" altLang="de-DE" sz="1300"/>
              <a:t>4.-7. August 2016</a:t>
            </a:r>
          </a:p>
        </p:txBody>
      </p:sp>
      <p:sp>
        <p:nvSpPr>
          <p:cNvPr id="4102" name="Textfeld 8"/>
          <p:cNvSpPr txBox="1">
            <a:spLocks noChangeArrowheads="1"/>
          </p:cNvSpPr>
          <p:nvPr/>
        </p:nvSpPr>
        <p:spPr bwMode="auto">
          <a:xfrm>
            <a:off x="7543800" y="6096000"/>
            <a:ext cx="24384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de-DE" altLang="de-DE" sz="1300"/>
              <a:t>Daniel Kopp / Mattea Meyer </a:t>
            </a:r>
          </a:p>
        </p:txBody>
      </p:sp>
      <p:pic>
        <p:nvPicPr>
          <p:cNvPr id="4103" name="Picture 9" descr="SP_Bildmarke_positiv_4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59900" y="457200"/>
            <a:ext cx="7191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0314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a:xfrm>
            <a:off x="1909823" y="2279252"/>
            <a:ext cx="8169215" cy="3568305"/>
          </a:xfrm>
          <a:ln w="3175">
            <a:noFill/>
          </a:ln>
        </p:spPr>
        <p:txBody>
          <a:bodyPr>
            <a:normAutofit/>
          </a:bodyPr>
          <a:lstStyle/>
          <a:p>
            <a:r>
              <a:rPr lang="de-CH" sz="1900" dirty="0">
                <a:latin typeface="Arial" panose="020B0604020202020204" pitchFamily="34" charset="0"/>
                <a:cs typeface="Arial" panose="020B0604020202020204" pitchFamily="34" charset="0"/>
              </a:rPr>
              <a:t>Unterscheidung zwischen konjunkturellen und strukturellen Defiziten</a:t>
            </a:r>
          </a:p>
          <a:p>
            <a:r>
              <a:rPr lang="de-CH" sz="1900" dirty="0">
                <a:latin typeface="Arial" panose="020B0604020202020204" pitchFamily="34" charset="0"/>
                <a:cs typeface="Arial" panose="020B0604020202020204" pitchFamily="34" charset="0"/>
              </a:rPr>
              <a:t>Expansive Fiskalpolitik in Rezessionen: Schuldenfinanzierung macht Sinn</a:t>
            </a:r>
          </a:p>
          <a:p>
            <a:pPr lvl="1"/>
            <a:r>
              <a:rPr lang="de-CH" sz="1900" dirty="0">
                <a:latin typeface="Arial" panose="020B0604020202020204" pitchFamily="34" charset="0"/>
                <a:cs typeface="Arial" panose="020B0604020202020204" pitchFamily="34" charset="0"/>
              </a:rPr>
              <a:t>Stützung der Nachfrage</a:t>
            </a:r>
          </a:p>
          <a:p>
            <a:pPr lvl="1"/>
            <a:r>
              <a:rPr lang="de-CH" sz="1900" dirty="0">
                <a:latin typeface="Arial" panose="020B0604020202020204" pitchFamily="34" charset="0"/>
                <a:cs typeface="Arial" panose="020B0604020202020204" pitchFamily="34" charset="0"/>
              </a:rPr>
              <a:t>Kein </a:t>
            </a:r>
            <a:r>
              <a:rPr lang="de-CH" sz="1900" dirty="0" err="1">
                <a:latin typeface="Arial" panose="020B0604020202020204" pitchFamily="34" charset="0"/>
                <a:cs typeface="Arial" panose="020B0604020202020204" pitchFamily="34" charset="0"/>
              </a:rPr>
              <a:t>Crowding</a:t>
            </a:r>
            <a:r>
              <a:rPr lang="de-CH" sz="1900" dirty="0">
                <a:latin typeface="Arial" panose="020B0604020202020204" pitchFamily="34" charset="0"/>
                <a:cs typeface="Arial" panose="020B0604020202020204" pitchFamily="34" charset="0"/>
              </a:rPr>
              <a:t>-Out privater Investitionen da tiefe Zinsen</a:t>
            </a:r>
          </a:p>
          <a:p>
            <a:pPr lvl="1"/>
            <a:r>
              <a:rPr lang="de-CH" sz="1900" dirty="0">
                <a:latin typeface="Arial" panose="020B0604020202020204" pitchFamily="34" charset="0"/>
                <a:cs typeface="Arial" panose="020B0604020202020204" pitchFamily="34" charset="0"/>
              </a:rPr>
              <a:t>Spielraum der Geldpolitik v.a. bei länger andauernden Rezessionen beschränkt. Wichtige Rolle der Fiskalpolitik</a:t>
            </a:r>
          </a:p>
          <a:p>
            <a:pPr lvl="1"/>
            <a:r>
              <a:rPr lang="de-CH" sz="1900" dirty="0">
                <a:latin typeface="Arial" panose="020B0604020202020204" pitchFamily="34" charset="0"/>
                <a:cs typeface="Arial" panose="020B0604020202020204" pitchFamily="34" charset="0"/>
              </a:rPr>
              <a:t>Verhinderung von langfristig negativen Effekten im Arbeitsmarkt</a:t>
            </a:r>
          </a:p>
          <a:p>
            <a:r>
              <a:rPr lang="de-CH" sz="1900" dirty="0">
                <a:latin typeface="Arial" panose="020B0604020202020204" pitchFamily="34" charset="0"/>
                <a:cs typeface="Arial" panose="020B0604020202020204" pitchFamily="34" charset="0"/>
              </a:rPr>
              <a:t>Auch empirische Studien zeigen: Hohe fiskalische Multiplikatoren in Rezessionen (in beide Richtungen: Siehe </a:t>
            </a:r>
            <a:r>
              <a:rPr lang="de-CH" sz="1900" dirty="0" err="1">
                <a:latin typeface="Arial" panose="020B0604020202020204" pitchFamily="34" charset="0"/>
                <a:cs typeface="Arial" panose="020B0604020202020204" pitchFamily="34" charset="0"/>
              </a:rPr>
              <a:t>Austeritätspolitik</a:t>
            </a:r>
            <a:r>
              <a:rPr lang="de-CH" sz="1900" dirty="0">
                <a:latin typeface="Arial" panose="020B0604020202020204" pitchFamily="34" charset="0"/>
                <a:cs typeface="Arial" panose="020B0604020202020204" pitchFamily="34" charset="0"/>
              </a:rPr>
              <a:t>)</a:t>
            </a:r>
          </a:p>
          <a:p>
            <a:endParaRPr lang="de-CH" sz="1800" dirty="0">
              <a:latin typeface="Arial" panose="020B0604020202020204" pitchFamily="34" charset="0"/>
              <a:cs typeface="Arial" panose="020B0604020202020204" pitchFamily="34" charset="0"/>
            </a:endParaRPr>
          </a:p>
        </p:txBody>
      </p:sp>
      <p:sp>
        <p:nvSpPr>
          <p:cNvPr id="26627" name="Rectangle 4"/>
          <p:cNvSpPr>
            <a:spLocks noChangeArrowheads="1"/>
          </p:cNvSpPr>
          <p:nvPr/>
        </p:nvSpPr>
        <p:spPr bwMode="auto">
          <a:xfrm>
            <a:off x="2209800" y="457201"/>
            <a:ext cx="70866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de-DE" altLang="de-DE" sz="1300"/>
              <a:t>SP Sommeruni, 4.-7. August 2016</a:t>
            </a:r>
          </a:p>
          <a:p>
            <a:r>
              <a:rPr lang="de-DE" altLang="de-DE" sz="1500" b="1">
                <a:solidFill>
                  <a:srgbClr val="800000"/>
                </a:solidFill>
              </a:rPr>
              <a:t>Zeit für eine linke Finanzpolitik</a:t>
            </a:r>
            <a:endParaRPr lang="de-DE" altLang="de-DE" sz="1500">
              <a:solidFill>
                <a:srgbClr val="800000"/>
              </a:solidFill>
            </a:endParaRPr>
          </a:p>
        </p:txBody>
      </p:sp>
      <p:sp>
        <p:nvSpPr>
          <p:cNvPr id="26628" name="Rectangle 6"/>
          <p:cNvSpPr>
            <a:spLocks noChangeArrowheads="1"/>
          </p:cNvSpPr>
          <p:nvPr/>
        </p:nvSpPr>
        <p:spPr bwMode="auto">
          <a:xfrm>
            <a:off x="2701925" y="51419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de-DE"/>
          </a:p>
        </p:txBody>
      </p:sp>
      <p:sp>
        <p:nvSpPr>
          <p:cNvPr id="26629" name="Textfeld 6"/>
          <p:cNvSpPr txBox="1">
            <a:spLocks noChangeArrowheads="1"/>
          </p:cNvSpPr>
          <p:nvPr/>
        </p:nvSpPr>
        <p:spPr bwMode="auto">
          <a:xfrm>
            <a:off x="2209800" y="6096000"/>
            <a:ext cx="14922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de-DE" altLang="de-DE" sz="1300"/>
              <a:t>4.-7. August 2016</a:t>
            </a:r>
          </a:p>
        </p:txBody>
      </p:sp>
      <p:sp>
        <p:nvSpPr>
          <p:cNvPr id="26630" name="Textfeld 8"/>
          <p:cNvSpPr txBox="1">
            <a:spLocks noChangeArrowheads="1"/>
          </p:cNvSpPr>
          <p:nvPr/>
        </p:nvSpPr>
        <p:spPr bwMode="auto">
          <a:xfrm>
            <a:off x="7543800" y="6096000"/>
            <a:ext cx="24384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de-DE" altLang="de-DE" sz="1300"/>
              <a:t>Daniel Kopp / Mattea Meyer </a:t>
            </a:r>
          </a:p>
        </p:txBody>
      </p:sp>
      <p:pic>
        <p:nvPicPr>
          <p:cNvPr id="26631" name="Picture 9" descr="SP_Bildmarke_positiv_4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59900" y="457200"/>
            <a:ext cx="7191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2" name="Textfeld 9"/>
          <p:cNvSpPr txBox="1">
            <a:spLocks noChangeArrowheads="1"/>
          </p:cNvSpPr>
          <p:nvPr/>
        </p:nvSpPr>
        <p:spPr bwMode="auto">
          <a:xfrm>
            <a:off x="2037144" y="1320402"/>
            <a:ext cx="7945056"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de-DE" altLang="de-DE" dirty="0"/>
              <a:t>Sind Defizite ein Problem I ?</a:t>
            </a:r>
          </a:p>
        </p:txBody>
      </p:sp>
    </p:spTree>
    <p:extLst>
      <p:ext uri="{BB962C8B-B14F-4D97-AF65-F5344CB8AC3E}">
        <p14:creationId xmlns:p14="http://schemas.microsoft.com/office/powerpoint/2010/main" val="1481545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a:xfrm>
            <a:off x="1655180" y="2199469"/>
            <a:ext cx="8423858" cy="3879861"/>
          </a:xfrm>
          <a:ln w="3175">
            <a:noFill/>
          </a:ln>
        </p:spPr>
        <p:txBody>
          <a:bodyPr>
            <a:normAutofit/>
          </a:bodyPr>
          <a:lstStyle/>
          <a:p>
            <a:pPr>
              <a:buClr>
                <a:schemeClr val="tx1"/>
              </a:buClr>
            </a:pPr>
            <a:r>
              <a:rPr lang="de-CH" sz="2000" dirty="0">
                <a:latin typeface="Arial" panose="020B0604020202020204" pitchFamily="34" charset="0"/>
                <a:cs typeface="Arial" panose="020B0604020202020204" pitchFamily="34" charset="0"/>
              </a:rPr>
              <a:t>Schuldenfinanzierung bei grossen Investitionen «verbrauchergerecht»</a:t>
            </a:r>
          </a:p>
          <a:p>
            <a:pPr lvl="1">
              <a:buClr>
                <a:schemeClr val="tx1"/>
              </a:buClr>
            </a:pPr>
            <a:r>
              <a:rPr lang="de-CH" sz="2000" dirty="0">
                <a:latin typeface="Arial" panose="020B0604020202020204" pitchFamily="34" charset="0"/>
                <a:cs typeface="Arial" panose="020B0604020202020204" pitchFamily="34" charset="0"/>
              </a:rPr>
              <a:t>Jede «Generation» zahlt ihren Teil am Verbrauch (z.B. Neat)</a:t>
            </a:r>
          </a:p>
          <a:p>
            <a:pPr>
              <a:lnSpc>
                <a:spcPct val="100000"/>
              </a:lnSpc>
              <a:buClr>
                <a:schemeClr val="tx1"/>
              </a:buClr>
            </a:pPr>
            <a:r>
              <a:rPr lang="de-CH" sz="2000" dirty="0">
                <a:latin typeface="Arial" panose="020B0604020202020204" pitchFamily="34" charset="0"/>
                <a:cs typeface="Arial" panose="020B0604020202020204" pitchFamily="34" charset="0"/>
              </a:rPr>
              <a:t>Staaten haben unendliche Lebensdauer – Schulden müssen nicht abgebaut (bzw. zurückgezahlt), sondern lediglich stabilisiert werden </a:t>
            </a:r>
          </a:p>
          <a:p>
            <a:pPr>
              <a:lnSpc>
                <a:spcPct val="100000"/>
              </a:lnSpc>
              <a:buClr>
                <a:schemeClr val="tx1"/>
              </a:buClr>
            </a:pPr>
            <a:r>
              <a:rPr lang="de-CH" sz="2000" dirty="0">
                <a:latin typeface="Arial" panose="020B0604020202020204" pitchFamily="34" charset="0"/>
                <a:cs typeface="Arial" panose="020B0604020202020204" pitchFamily="34" charset="0"/>
              </a:rPr>
              <a:t>Zinszahlungen müssen wirtschaftlich tragbar sein</a:t>
            </a:r>
          </a:p>
          <a:p>
            <a:pPr>
              <a:lnSpc>
                <a:spcPct val="100000"/>
              </a:lnSpc>
              <a:buClr>
                <a:schemeClr val="tx1"/>
              </a:buClr>
            </a:pPr>
            <a:r>
              <a:rPr lang="de-CH" sz="2000" dirty="0">
                <a:latin typeface="Arial" panose="020B0604020202020204" pitchFamily="34" charset="0"/>
                <a:cs typeface="Arial" panose="020B0604020202020204" pitchFamily="34" charset="0"/>
              </a:rPr>
              <a:t>Anteil Staatsschuld am BIP darf nicht «explodieren» - keine Schuldenlawine</a:t>
            </a:r>
          </a:p>
          <a:p>
            <a:pPr lvl="1">
              <a:lnSpc>
                <a:spcPct val="100000"/>
              </a:lnSpc>
              <a:buClr>
                <a:schemeClr val="tx1"/>
              </a:buClr>
            </a:pPr>
            <a:r>
              <a:rPr lang="de-CH" sz="2000" dirty="0">
                <a:latin typeface="Arial" panose="020B0604020202020204" pitchFamily="34" charset="0"/>
                <a:cs typeface="Arial" panose="020B0604020202020204" pitchFamily="34" charset="0"/>
              </a:rPr>
              <a:t>Neuverschuldung im Gleichschritt mit Wirtschaftswachstum</a:t>
            </a:r>
          </a:p>
          <a:p>
            <a:pPr lvl="1">
              <a:lnSpc>
                <a:spcPct val="100000"/>
              </a:lnSpc>
              <a:buClr>
                <a:schemeClr val="tx1"/>
              </a:buClr>
            </a:pPr>
            <a:r>
              <a:rPr lang="de-CH" sz="2000" dirty="0">
                <a:latin typeface="Arial" panose="020B0604020202020204" pitchFamily="34" charset="0"/>
                <a:cs typeface="Arial" panose="020B0604020202020204" pitchFamily="34" charset="0"/>
              </a:rPr>
              <a:t>Schweizer Staat hat mehr Finanzeinnahmen als –Ausgaben</a:t>
            </a:r>
          </a:p>
          <a:p>
            <a:endParaRPr lang="de-CH" sz="1800" dirty="0">
              <a:latin typeface="Arial" panose="020B0604020202020204" pitchFamily="34" charset="0"/>
              <a:cs typeface="Arial" panose="020B0604020202020204" pitchFamily="34" charset="0"/>
            </a:endParaRPr>
          </a:p>
        </p:txBody>
      </p:sp>
      <p:sp>
        <p:nvSpPr>
          <p:cNvPr id="26627" name="Rectangle 4"/>
          <p:cNvSpPr>
            <a:spLocks noChangeArrowheads="1"/>
          </p:cNvSpPr>
          <p:nvPr/>
        </p:nvSpPr>
        <p:spPr bwMode="auto">
          <a:xfrm>
            <a:off x="2209800" y="457201"/>
            <a:ext cx="70866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de-DE" altLang="de-DE" sz="1300"/>
              <a:t>SP Sommeruni, 4.-7. August 2016</a:t>
            </a:r>
          </a:p>
          <a:p>
            <a:r>
              <a:rPr lang="de-DE" altLang="de-DE" sz="1500" b="1">
                <a:solidFill>
                  <a:srgbClr val="800000"/>
                </a:solidFill>
              </a:rPr>
              <a:t>Zeit für eine linke Finanzpolitik</a:t>
            </a:r>
            <a:endParaRPr lang="de-DE" altLang="de-DE" sz="1500">
              <a:solidFill>
                <a:srgbClr val="800000"/>
              </a:solidFill>
            </a:endParaRPr>
          </a:p>
        </p:txBody>
      </p:sp>
      <p:sp>
        <p:nvSpPr>
          <p:cNvPr id="26628" name="Rectangle 6"/>
          <p:cNvSpPr>
            <a:spLocks noChangeArrowheads="1"/>
          </p:cNvSpPr>
          <p:nvPr/>
        </p:nvSpPr>
        <p:spPr bwMode="auto">
          <a:xfrm>
            <a:off x="2701925" y="51419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de-DE"/>
          </a:p>
        </p:txBody>
      </p:sp>
      <p:sp>
        <p:nvSpPr>
          <p:cNvPr id="26629" name="Textfeld 6"/>
          <p:cNvSpPr txBox="1">
            <a:spLocks noChangeArrowheads="1"/>
          </p:cNvSpPr>
          <p:nvPr/>
        </p:nvSpPr>
        <p:spPr bwMode="auto">
          <a:xfrm>
            <a:off x="2209800" y="6096000"/>
            <a:ext cx="14922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de-DE" altLang="de-DE" sz="1300"/>
              <a:t>4.-7. August 2016</a:t>
            </a:r>
          </a:p>
        </p:txBody>
      </p:sp>
      <p:sp>
        <p:nvSpPr>
          <p:cNvPr id="26630" name="Textfeld 8"/>
          <p:cNvSpPr txBox="1">
            <a:spLocks noChangeArrowheads="1"/>
          </p:cNvSpPr>
          <p:nvPr/>
        </p:nvSpPr>
        <p:spPr bwMode="auto">
          <a:xfrm>
            <a:off x="7543800" y="6096000"/>
            <a:ext cx="24384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de-DE" altLang="de-DE" sz="1300"/>
              <a:t>Daniel Kopp / Mattea Meyer </a:t>
            </a:r>
          </a:p>
        </p:txBody>
      </p:sp>
      <p:pic>
        <p:nvPicPr>
          <p:cNvPr id="26631" name="Picture 9" descr="SP_Bildmarke_positiv_4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59900" y="457200"/>
            <a:ext cx="7191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2" name="Textfeld 9"/>
          <p:cNvSpPr txBox="1">
            <a:spLocks noChangeArrowheads="1"/>
          </p:cNvSpPr>
          <p:nvPr/>
        </p:nvSpPr>
        <p:spPr bwMode="auto">
          <a:xfrm>
            <a:off x="1774413" y="1362466"/>
            <a:ext cx="7945056"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de-DE" altLang="de-DE" dirty="0"/>
              <a:t>Sind Defizite ein Problem II ?</a:t>
            </a:r>
          </a:p>
        </p:txBody>
      </p:sp>
    </p:spTree>
    <p:extLst>
      <p:ext uri="{BB962C8B-B14F-4D97-AF65-F5344CB8AC3E}">
        <p14:creationId xmlns:p14="http://schemas.microsoft.com/office/powerpoint/2010/main" val="789148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4"/>
          <p:cNvSpPr>
            <a:spLocks noChangeArrowheads="1"/>
          </p:cNvSpPr>
          <p:nvPr/>
        </p:nvSpPr>
        <p:spPr bwMode="auto">
          <a:xfrm>
            <a:off x="2209800" y="457201"/>
            <a:ext cx="7086600" cy="530225"/>
          </a:xfrm>
          <a:prstGeom prst="rect">
            <a:avLst/>
          </a:prstGeom>
          <a:noFill/>
          <a:ln w="9525">
            <a:noFill/>
            <a:miter lim="800000"/>
            <a:headEnd/>
            <a:tailEnd/>
          </a:ln>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de-DE" altLang="de-DE" sz="1300"/>
              <a:t>SP Sommeruni 4.-7. August 2016 </a:t>
            </a:r>
          </a:p>
          <a:p>
            <a:r>
              <a:rPr lang="de-DE" altLang="de-DE" sz="1500" b="1"/>
              <a:t>Staatsfinanzen </a:t>
            </a:r>
            <a:endParaRPr lang="de-DE" altLang="de-DE" sz="1500"/>
          </a:p>
        </p:txBody>
      </p:sp>
      <p:sp>
        <p:nvSpPr>
          <p:cNvPr id="18436" name="Textfeld 6"/>
          <p:cNvSpPr txBox="1">
            <a:spLocks noChangeArrowheads="1"/>
          </p:cNvSpPr>
          <p:nvPr/>
        </p:nvSpPr>
        <p:spPr bwMode="auto">
          <a:xfrm>
            <a:off x="2209800" y="6285957"/>
            <a:ext cx="14922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de-DE" altLang="de-DE" sz="1300"/>
              <a:t>4.-7. August 2016</a:t>
            </a:r>
          </a:p>
        </p:txBody>
      </p:sp>
      <p:sp>
        <p:nvSpPr>
          <p:cNvPr id="18437" name="Textfeld 8"/>
          <p:cNvSpPr txBox="1">
            <a:spLocks noChangeArrowheads="1"/>
          </p:cNvSpPr>
          <p:nvPr/>
        </p:nvSpPr>
        <p:spPr bwMode="auto">
          <a:xfrm>
            <a:off x="7640638" y="6245226"/>
            <a:ext cx="24384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de-DE" altLang="de-DE" sz="1300" dirty="0"/>
              <a:t>Daniel Kopp / </a:t>
            </a:r>
            <a:r>
              <a:rPr lang="de-DE" altLang="de-DE" sz="1300" dirty="0" err="1"/>
              <a:t>Mattea</a:t>
            </a:r>
            <a:r>
              <a:rPr lang="de-DE" altLang="de-DE" sz="1300" dirty="0"/>
              <a:t> Meyer </a:t>
            </a:r>
          </a:p>
        </p:txBody>
      </p:sp>
      <p:pic>
        <p:nvPicPr>
          <p:cNvPr id="18438" name="Picture 9" descr="SP_Bildmarke_positiv_4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59900" y="457200"/>
            <a:ext cx="7191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Textfeld 8"/>
          <p:cNvSpPr txBox="1">
            <a:spLocks noChangeArrowheads="1"/>
          </p:cNvSpPr>
          <p:nvPr/>
        </p:nvSpPr>
        <p:spPr bwMode="auto">
          <a:xfrm>
            <a:off x="2117203" y="1146305"/>
            <a:ext cx="7772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de-DE" altLang="de-DE" dirty="0"/>
              <a:t>Kantone budgetieren systematisch zu tief I</a:t>
            </a:r>
            <a:endParaRPr lang="de-DE" altLang="de-DE" sz="1200" dirty="0"/>
          </a:p>
        </p:txBody>
      </p:sp>
      <p:pic>
        <p:nvPicPr>
          <p:cNvPr id="4" name="Inhaltsplatzhalter 3"/>
          <p:cNvPicPr>
            <a:picLocks noGrp="1" noChangeAspect="1"/>
          </p:cNvPicPr>
          <p:nvPr>
            <p:ph idx="1"/>
          </p:nvPr>
        </p:nvPicPr>
        <p:blipFill>
          <a:blip r:embed="rId4"/>
          <a:stretch>
            <a:fillRect/>
          </a:stretch>
        </p:blipFill>
        <p:spPr>
          <a:xfrm>
            <a:off x="1606731" y="1676531"/>
            <a:ext cx="8978537" cy="4500432"/>
          </a:xfrm>
          <a:prstGeom prst="rect">
            <a:avLst/>
          </a:prstGeom>
        </p:spPr>
      </p:pic>
      <p:graphicFrame>
        <p:nvGraphicFramePr>
          <p:cNvPr id="13" name="Diagramm 12"/>
          <p:cNvGraphicFramePr/>
          <p:nvPr>
            <p:extLst>
              <p:ext uri="{D42A27DB-BD31-4B8C-83A1-F6EECF244321}">
                <p14:modId xmlns:p14="http://schemas.microsoft.com/office/powerpoint/2010/main" val="2574030316"/>
              </p:ext>
            </p:extLst>
          </p:nvPr>
        </p:nvGraphicFramePr>
        <p:xfrm>
          <a:off x="2117203" y="2156820"/>
          <a:ext cx="6193420" cy="3561074"/>
        </p:xfrm>
        <a:graphic>
          <a:graphicData uri="http://schemas.openxmlformats.org/drawingml/2006/chart">
            <c:chart xmlns:c="http://schemas.openxmlformats.org/drawingml/2006/chart" xmlns:r="http://schemas.openxmlformats.org/officeDocument/2006/relationships" r:id="rId5"/>
          </a:graphicData>
        </a:graphic>
      </p:graphicFrame>
      <p:sp>
        <p:nvSpPr>
          <p:cNvPr id="14" name="Inhaltsplatzhalter 2"/>
          <p:cNvSpPr txBox="1">
            <a:spLocks/>
          </p:cNvSpPr>
          <p:nvPr/>
        </p:nvSpPr>
        <p:spPr>
          <a:xfrm>
            <a:off x="2117203" y="5815012"/>
            <a:ext cx="6472109" cy="29859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CH" sz="1400" i="1" dirty="0">
                <a:solidFill>
                  <a:prstClr val="black"/>
                </a:solidFill>
                <a:latin typeface="Arial" panose="020B0604020202020204" pitchFamily="34" charset="0"/>
                <a:cs typeface="Arial" panose="020B0604020202020204" pitchFamily="34" charset="0"/>
              </a:rPr>
              <a:t>Quelle: Berechnungen SGB mit Daten der Finanzdirektorenkonferenz</a:t>
            </a:r>
          </a:p>
          <a:p>
            <a:pPr marL="0" indent="0">
              <a:buNone/>
            </a:pPr>
            <a:endParaRPr lang="de-CH" sz="1400" dirty="0">
              <a:solidFill>
                <a:prstClr val="black"/>
              </a:solidFill>
              <a:latin typeface="NimbusSanNov" pitchFamily="18" charset="0"/>
            </a:endParaRPr>
          </a:p>
          <a:p>
            <a:pPr marL="0" indent="0">
              <a:buNone/>
            </a:pPr>
            <a:endParaRPr lang="de-CH" sz="2400" dirty="0">
              <a:solidFill>
                <a:prstClr val="black"/>
              </a:solidFill>
            </a:endParaRPr>
          </a:p>
        </p:txBody>
      </p:sp>
    </p:spTree>
    <p:extLst>
      <p:ext uri="{BB962C8B-B14F-4D97-AF65-F5344CB8AC3E}">
        <p14:creationId xmlns:p14="http://schemas.microsoft.com/office/powerpoint/2010/main" val="2938234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nhaltsplatzhalter 2"/>
          <p:cNvSpPr>
            <a:spLocks noGrp="1"/>
          </p:cNvSpPr>
          <p:nvPr>
            <p:ph idx="1"/>
          </p:nvPr>
        </p:nvSpPr>
        <p:spPr>
          <a:xfrm>
            <a:off x="1981199" y="1676932"/>
            <a:ext cx="8445625" cy="720080"/>
          </a:xfrm>
        </p:spPr>
        <p:txBody>
          <a:bodyPr>
            <a:noAutofit/>
          </a:bodyPr>
          <a:lstStyle/>
          <a:p>
            <a:pPr marL="0" indent="0">
              <a:buNone/>
            </a:pPr>
            <a:r>
              <a:rPr lang="de-CH" sz="1800" dirty="0">
                <a:latin typeface="Arial" panose="020B0604020202020204" pitchFamily="34" charset="0"/>
                <a:cs typeface="Arial" panose="020B0604020202020204" pitchFamily="34" charset="0"/>
              </a:rPr>
              <a:t>Durchschnittlicher Budgetierungsfehler </a:t>
            </a:r>
            <a:r>
              <a:rPr lang="de-CH" sz="1800" b="1" dirty="0">
                <a:latin typeface="Arial" panose="020B0604020202020204" pitchFamily="34" charset="0"/>
                <a:cs typeface="Arial" panose="020B0604020202020204" pitchFamily="34" charset="0"/>
              </a:rPr>
              <a:t>einzelner Kantone </a:t>
            </a:r>
            <a:r>
              <a:rPr lang="de-CH" sz="1800" dirty="0">
                <a:latin typeface="Arial" panose="020B0604020202020204" pitchFamily="34" charset="0"/>
                <a:cs typeface="Arial" panose="020B0604020202020204" pitchFamily="34" charset="0"/>
              </a:rPr>
              <a:t>1999 – 2014</a:t>
            </a:r>
            <a:br>
              <a:rPr lang="de-CH" sz="1800" dirty="0">
                <a:latin typeface="Arial" panose="020B0604020202020204" pitchFamily="34" charset="0"/>
                <a:cs typeface="Arial" panose="020B0604020202020204" pitchFamily="34" charset="0"/>
              </a:rPr>
            </a:br>
            <a:r>
              <a:rPr lang="de-CH" sz="1800" dirty="0">
                <a:latin typeface="Arial" panose="020B0604020202020204" pitchFamily="34" charset="0"/>
                <a:cs typeface="Arial" panose="020B0604020202020204" pitchFamily="34" charset="0"/>
              </a:rPr>
              <a:t>(in % der Einnahmen)</a:t>
            </a:r>
          </a:p>
          <a:p>
            <a:pPr marL="0" indent="0">
              <a:buNone/>
            </a:pPr>
            <a:endParaRPr lang="de-CH" sz="1950" dirty="0">
              <a:latin typeface="NimbusSanNov" pitchFamily="18" charset="0"/>
            </a:endParaRPr>
          </a:p>
        </p:txBody>
      </p:sp>
      <p:sp>
        <p:nvSpPr>
          <p:cNvPr id="2" name="Titel 1"/>
          <p:cNvSpPr>
            <a:spLocks noGrp="1"/>
          </p:cNvSpPr>
          <p:nvPr>
            <p:ph type="title"/>
          </p:nvPr>
        </p:nvSpPr>
        <p:spPr>
          <a:xfrm>
            <a:off x="1981198" y="1097912"/>
            <a:ext cx="8229600" cy="634082"/>
          </a:xfrm>
          <a:ln>
            <a:noFill/>
            <a:prstDash val="solid"/>
          </a:ln>
        </p:spPr>
        <p:txBody>
          <a:bodyPr>
            <a:noAutofit/>
          </a:bodyPr>
          <a:lstStyle/>
          <a:p>
            <a:pPr algn="l"/>
            <a:r>
              <a:rPr lang="de-CH" sz="2400" dirty="0">
                <a:latin typeface="Arial" panose="020B0604020202020204" pitchFamily="34" charset="0"/>
                <a:cs typeface="Arial" panose="020B0604020202020204" pitchFamily="34" charset="0"/>
              </a:rPr>
              <a:t>Kantone budgetieren systematisch zu tief II</a:t>
            </a:r>
            <a:endParaRPr lang="de-CH" sz="800" dirty="0">
              <a:latin typeface="Arial" panose="020B0604020202020204" pitchFamily="34" charset="0"/>
              <a:cs typeface="Arial" panose="020B0604020202020204" pitchFamily="34" charset="0"/>
            </a:endParaRPr>
          </a:p>
        </p:txBody>
      </p:sp>
      <p:sp>
        <p:nvSpPr>
          <p:cNvPr id="14" name="Inhaltsplatzhalter 2"/>
          <p:cNvSpPr txBox="1">
            <a:spLocks/>
          </p:cNvSpPr>
          <p:nvPr/>
        </p:nvSpPr>
        <p:spPr>
          <a:xfrm>
            <a:off x="1981200" y="4955179"/>
            <a:ext cx="8445625" cy="4320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CH" sz="1400" i="1" dirty="0">
                <a:solidFill>
                  <a:prstClr val="black"/>
                </a:solidFill>
                <a:latin typeface="Arial" panose="020B0604020202020204" pitchFamily="34" charset="0"/>
                <a:cs typeface="Arial" panose="020B0604020202020204" pitchFamily="34" charset="0"/>
              </a:rPr>
              <a:t>Quelle: Berechnungen SGB mit Daten der Finanzdirektorenkonferenz</a:t>
            </a:r>
          </a:p>
          <a:p>
            <a:pPr marL="0" indent="0">
              <a:buNone/>
            </a:pPr>
            <a:endParaRPr lang="de-CH" sz="1400" dirty="0">
              <a:solidFill>
                <a:prstClr val="black"/>
              </a:solidFill>
              <a:latin typeface="NimbusSanNov" pitchFamily="18" charset="0"/>
            </a:endParaRPr>
          </a:p>
          <a:p>
            <a:pPr marL="0" indent="0">
              <a:buNone/>
            </a:pPr>
            <a:endParaRPr lang="de-CH" sz="2400" dirty="0">
              <a:solidFill>
                <a:prstClr val="black"/>
              </a:solidFill>
            </a:endParaRPr>
          </a:p>
        </p:txBody>
      </p:sp>
      <p:graphicFrame>
        <p:nvGraphicFramePr>
          <p:cNvPr id="54" name="Tabelle 53"/>
          <p:cNvGraphicFramePr>
            <a:graphicFrameLocks noGrp="1"/>
          </p:cNvGraphicFramePr>
          <p:nvPr>
            <p:extLst>
              <p:ext uri="{D42A27DB-BD31-4B8C-83A1-F6EECF244321}">
                <p14:modId xmlns:p14="http://schemas.microsoft.com/office/powerpoint/2010/main" val="4015081363"/>
              </p:ext>
            </p:extLst>
          </p:nvPr>
        </p:nvGraphicFramePr>
        <p:xfrm>
          <a:off x="1981200" y="2340453"/>
          <a:ext cx="7777161" cy="795355"/>
        </p:xfrm>
        <a:graphic>
          <a:graphicData uri="http://schemas.openxmlformats.org/drawingml/2006/table">
            <a:tbl>
              <a:tblPr/>
              <a:tblGrid>
                <a:gridCol w="864129">
                  <a:extLst>
                    <a:ext uri="{9D8B030D-6E8A-4147-A177-3AD203B41FA5}">
                      <a16:colId xmlns:a16="http://schemas.microsoft.com/office/drawing/2014/main" val="20000"/>
                    </a:ext>
                  </a:extLst>
                </a:gridCol>
                <a:gridCol w="864129">
                  <a:extLst>
                    <a:ext uri="{9D8B030D-6E8A-4147-A177-3AD203B41FA5}">
                      <a16:colId xmlns:a16="http://schemas.microsoft.com/office/drawing/2014/main" val="20001"/>
                    </a:ext>
                  </a:extLst>
                </a:gridCol>
                <a:gridCol w="864129">
                  <a:extLst>
                    <a:ext uri="{9D8B030D-6E8A-4147-A177-3AD203B41FA5}">
                      <a16:colId xmlns:a16="http://schemas.microsoft.com/office/drawing/2014/main" val="20002"/>
                    </a:ext>
                  </a:extLst>
                </a:gridCol>
                <a:gridCol w="864129">
                  <a:extLst>
                    <a:ext uri="{9D8B030D-6E8A-4147-A177-3AD203B41FA5}">
                      <a16:colId xmlns:a16="http://schemas.microsoft.com/office/drawing/2014/main" val="20003"/>
                    </a:ext>
                  </a:extLst>
                </a:gridCol>
                <a:gridCol w="864129">
                  <a:extLst>
                    <a:ext uri="{9D8B030D-6E8A-4147-A177-3AD203B41FA5}">
                      <a16:colId xmlns:a16="http://schemas.microsoft.com/office/drawing/2014/main" val="20004"/>
                    </a:ext>
                  </a:extLst>
                </a:gridCol>
                <a:gridCol w="864129">
                  <a:extLst>
                    <a:ext uri="{9D8B030D-6E8A-4147-A177-3AD203B41FA5}">
                      <a16:colId xmlns:a16="http://schemas.microsoft.com/office/drawing/2014/main" val="20005"/>
                    </a:ext>
                  </a:extLst>
                </a:gridCol>
                <a:gridCol w="864129">
                  <a:extLst>
                    <a:ext uri="{9D8B030D-6E8A-4147-A177-3AD203B41FA5}">
                      <a16:colId xmlns:a16="http://schemas.microsoft.com/office/drawing/2014/main" val="20006"/>
                    </a:ext>
                  </a:extLst>
                </a:gridCol>
                <a:gridCol w="864129">
                  <a:extLst>
                    <a:ext uri="{9D8B030D-6E8A-4147-A177-3AD203B41FA5}">
                      <a16:colId xmlns:a16="http://schemas.microsoft.com/office/drawing/2014/main" val="20007"/>
                    </a:ext>
                  </a:extLst>
                </a:gridCol>
                <a:gridCol w="864129">
                  <a:extLst>
                    <a:ext uri="{9D8B030D-6E8A-4147-A177-3AD203B41FA5}">
                      <a16:colId xmlns:a16="http://schemas.microsoft.com/office/drawing/2014/main" val="20008"/>
                    </a:ext>
                  </a:extLst>
                </a:gridCol>
              </a:tblGrid>
              <a:tr h="282199">
                <a:tc>
                  <a:txBody>
                    <a:bodyPr/>
                    <a:lstStyle/>
                    <a:p>
                      <a:pPr algn="ctr" fontAlgn="ctr"/>
                      <a:r>
                        <a:rPr lang="fr-CH" sz="1800" b="0" i="0" u="none" strike="noStrike" dirty="0">
                          <a:solidFill>
                            <a:srgbClr val="000000"/>
                          </a:solidFill>
                          <a:effectLst/>
                          <a:latin typeface="Arial" panose="020B0604020202020204" pitchFamily="34" charset="0"/>
                          <a:cs typeface="Arial" panose="020B0604020202020204" pitchFamily="34" charset="0"/>
                        </a:rPr>
                        <a:t>SZ</a:t>
                      </a:r>
                    </a:p>
                  </a:txBody>
                  <a:tcPr marL="7913" marR="7913" marT="78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800" b="0" i="0" u="none" strike="noStrike" dirty="0">
                          <a:solidFill>
                            <a:srgbClr val="000000"/>
                          </a:solidFill>
                          <a:effectLst/>
                          <a:latin typeface="Arial" panose="020B0604020202020204" pitchFamily="34" charset="0"/>
                          <a:cs typeface="Arial" panose="020B0604020202020204" pitchFamily="34" charset="0"/>
                        </a:rPr>
                        <a:t>AI</a:t>
                      </a:r>
                    </a:p>
                  </a:txBody>
                  <a:tcPr marL="7913" marR="7913" marT="78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800" b="0" i="0" u="none" strike="noStrike" dirty="0">
                          <a:solidFill>
                            <a:srgbClr val="000000"/>
                          </a:solidFill>
                          <a:effectLst/>
                          <a:latin typeface="Arial" panose="020B0604020202020204" pitchFamily="34" charset="0"/>
                          <a:cs typeface="Arial" panose="020B0604020202020204" pitchFamily="34" charset="0"/>
                        </a:rPr>
                        <a:t>GR</a:t>
                      </a:r>
                    </a:p>
                  </a:txBody>
                  <a:tcPr marL="7913" marR="7913" marT="78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800" b="0" i="0" u="none" strike="noStrike" dirty="0">
                          <a:solidFill>
                            <a:srgbClr val="000000"/>
                          </a:solidFill>
                          <a:effectLst/>
                          <a:latin typeface="Arial" panose="020B0604020202020204" pitchFamily="34" charset="0"/>
                          <a:cs typeface="Arial" panose="020B0604020202020204" pitchFamily="34" charset="0"/>
                        </a:rPr>
                        <a:t>ZG</a:t>
                      </a:r>
                    </a:p>
                  </a:txBody>
                  <a:tcPr marL="7913" marR="7913" marT="78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800" b="0" i="0" u="none" strike="noStrike" dirty="0">
                          <a:solidFill>
                            <a:srgbClr val="000000"/>
                          </a:solidFill>
                          <a:effectLst/>
                          <a:latin typeface="Arial" panose="020B0604020202020204" pitchFamily="34" charset="0"/>
                          <a:cs typeface="Arial" panose="020B0604020202020204" pitchFamily="34" charset="0"/>
                        </a:rPr>
                        <a:t>ZH</a:t>
                      </a:r>
                    </a:p>
                  </a:txBody>
                  <a:tcPr marL="7913" marR="7913" marT="78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CH" sz="1800" b="0" i="0" u="none" strike="noStrike" dirty="0">
                          <a:solidFill>
                            <a:srgbClr val="000000"/>
                          </a:solidFill>
                          <a:effectLst/>
                          <a:latin typeface="Arial" panose="020B0604020202020204" pitchFamily="34" charset="0"/>
                          <a:cs typeface="Arial" panose="020B0604020202020204" pitchFamily="34" charset="0"/>
                        </a:rPr>
                        <a:t>BS</a:t>
                      </a:r>
                    </a:p>
                  </a:txBody>
                  <a:tcPr marL="7913" marR="7913" marT="78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800" b="0" i="0" u="none" strike="noStrike" dirty="0">
                          <a:solidFill>
                            <a:srgbClr val="000000"/>
                          </a:solidFill>
                          <a:effectLst/>
                          <a:latin typeface="Arial" panose="020B0604020202020204" pitchFamily="34" charset="0"/>
                          <a:cs typeface="Arial" panose="020B0604020202020204" pitchFamily="34" charset="0"/>
                        </a:rPr>
                        <a:t>GE</a:t>
                      </a:r>
                    </a:p>
                  </a:txBody>
                  <a:tcPr marL="7913" marR="7913" marT="78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800" b="0" i="0" u="none" strike="noStrike" dirty="0">
                          <a:solidFill>
                            <a:srgbClr val="000000"/>
                          </a:solidFill>
                          <a:effectLst/>
                          <a:latin typeface="Arial" panose="020B0604020202020204" pitchFamily="34" charset="0"/>
                          <a:cs typeface="Arial" panose="020B0604020202020204" pitchFamily="34" charset="0"/>
                        </a:rPr>
                        <a:t>VD</a:t>
                      </a:r>
                    </a:p>
                  </a:txBody>
                  <a:tcPr marL="7913" marR="7913" marT="78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800" b="0" i="0" u="none" strike="noStrike" dirty="0">
                          <a:solidFill>
                            <a:srgbClr val="000000"/>
                          </a:solidFill>
                          <a:effectLst/>
                          <a:latin typeface="Arial" panose="020B0604020202020204" pitchFamily="34" charset="0"/>
                          <a:cs typeface="Arial" panose="020B0604020202020204" pitchFamily="34" charset="0"/>
                        </a:rPr>
                        <a:t>SO</a:t>
                      </a:r>
                    </a:p>
                  </a:txBody>
                  <a:tcPr marL="7913" marR="7913" marT="78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13139">
                <a:tc>
                  <a:txBody>
                    <a:bodyPr/>
                    <a:lstStyle/>
                    <a:p>
                      <a:pPr algn="ctr" fontAlgn="ctr"/>
                      <a:r>
                        <a:rPr lang="fr-CH" sz="1800" b="0" i="0" u="none" strike="noStrike" dirty="0">
                          <a:solidFill>
                            <a:srgbClr val="000000"/>
                          </a:solidFill>
                          <a:effectLst/>
                          <a:latin typeface="Arial" panose="020B0604020202020204" pitchFamily="34" charset="0"/>
                          <a:cs typeface="Arial" panose="020B0604020202020204" pitchFamily="34" charset="0"/>
                        </a:rPr>
                        <a:t>7.1%</a:t>
                      </a:r>
                    </a:p>
                  </a:txBody>
                  <a:tcPr marL="7913" marR="7913" marT="78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fr-CH" sz="1800" b="0" i="0" u="none" strike="noStrike" dirty="0">
                          <a:solidFill>
                            <a:srgbClr val="000000"/>
                          </a:solidFill>
                          <a:effectLst/>
                          <a:latin typeface="Arial" panose="020B0604020202020204" pitchFamily="34" charset="0"/>
                          <a:cs typeface="Arial" panose="020B0604020202020204" pitchFamily="34" charset="0"/>
                        </a:rPr>
                        <a:t>7.0%</a:t>
                      </a:r>
                    </a:p>
                  </a:txBody>
                  <a:tcPr marL="7913" marR="7913" marT="78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fr-CH" sz="1800" b="0" i="0" u="none" strike="noStrike" dirty="0">
                          <a:solidFill>
                            <a:srgbClr val="000000"/>
                          </a:solidFill>
                          <a:effectLst/>
                          <a:latin typeface="Arial" panose="020B0604020202020204" pitchFamily="34" charset="0"/>
                          <a:cs typeface="Arial" panose="020B0604020202020204" pitchFamily="34" charset="0"/>
                        </a:rPr>
                        <a:t>6.5%</a:t>
                      </a:r>
                    </a:p>
                  </a:txBody>
                  <a:tcPr marL="7913" marR="7913" marT="78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fr-CH" sz="1800" b="0" i="0" u="none" strike="noStrike" dirty="0">
                          <a:solidFill>
                            <a:srgbClr val="000000"/>
                          </a:solidFill>
                          <a:effectLst/>
                          <a:latin typeface="Arial" panose="020B0604020202020204" pitchFamily="34" charset="0"/>
                          <a:cs typeface="Arial" panose="020B0604020202020204" pitchFamily="34" charset="0"/>
                        </a:rPr>
                        <a:t>6.4%</a:t>
                      </a:r>
                    </a:p>
                  </a:txBody>
                  <a:tcPr marL="7913" marR="7913" marT="78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fr-CH" sz="1800" b="0" i="0" u="none" strike="noStrike" dirty="0">
                          <a:solidFill>
                            <a:srgbClr val="000000"/>
                          </a:solidFill>
                          <a:effectLst/>
                          <a:latin typeface="Arial" panose="020B0604020202020204" pitchFamily="34" charset="0"/>
                          <a:cs typeface="Arial" panose="020B0604020202020204" pitchFamily="34" charset="0"/>
                        </a:rPr>
                        <a:t>5.6%</a:t>
                      </a:r>
                    </a:p>
                  </a:txBody>
                  <a:tcPr marL="7913" marR="7913" marT="7896"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r>
                        <a:rPr lang="fr-CH" sz="1800" b="0" i="0" u="none" strike="noStrike" dirty="0">
                          <a:solidFill>
                            <a:srgbClr val="000000"/>
                          </a:solidFill>
                          <a:effectLst/>
                          <a:latin typeface="Arial" panose="020B0604020202020204" pitchFamily="34" charset="0"/>
                          <a:cs typeface="Arial" panose="020B0604020202020204" pitchFamily="34" charset="0"/>
                        </a:rPr>
                        <a:t>5.5%</a:t>
                      </a:r>
                    </a:p>
                  </a:txBody>
                  <a:tcPr marL="7913" marR="7913" marT="78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fr-CH" sz="1800" b="0" i="0" u="none" strike="noStrike" dirty="0">
                          <a:solidFill>
                            <a:srgbClr val="000000"/>
                          </a:solidFill>
                          <a:effectLst/>
                          <a:latin typeface="Arial" panose="020B0604020202020204" pitchFamily="34" charset="0"/>
                          <a:cs typeface="Arial" panose="020B0604020202020204" pitchFamily="34" charset="0"/>
                        </a:rPr>
                        <a:t>5.2%</a:t>
                      </a:r>
                    </a:p>
                  </a:txBody>
                  <a:tcPr marL="7913" marR="7913" marT="78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fr-CH" sz="1800" b="0" i="0" u="none" strike="noStrike" dirty="0">
                          <a:solidFill>
                            <a:srgbClr val="000000"/>
                          </a:solidFill>
                          <a:effectLst/>
                          <a:latin typeface="Arial" panose="020B0604020202020204" pitchFamily="34" charset="0"/>
                          <a:cs typeface="Arial" panose="020B0604020202020204" pitchFamily="34" charset="0"/>
                        </a:rPr>
                        <a:t>4.6%</a:t>
                      </a:r>
                    </a:p>
                  </a:txBody>
                  <a:tcPr marL="7913" marR="7913" marT="78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fr-CH" sz="1800" b="0" i="0" u="none" strike="noStrike" dirty="0">
                          <a:solidFill>
                            <a:srgbClr val="000000"/>
                          </a:solidFill>
                          <a:effectLst/>
                          <a:latin typeface="Arial" panose="020B0604020202020204" pitchFamily="34" charset="0"/>
                          <a:cs typeface="Arial" panose="020B0604020202020204" pitchFamily="34" charset="0"/>
                        </a:rPr>
                        <a:t>4.5%</a:t>
                      </a:r>
                    </a:p>
                  </a:txBody>
                  <a:tcPr marL="7913" marR="7913" marT="7896"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bl>
          </a:graphicData>
        </a:graphic>
      </p:graphicFrame>
      <p:graphicFrame>
        <p:nvGraphicFramePr>
          <p:cNvPr id="55" name="Tabelle 54"/>
          <p:cNvGraphicFramePr>
            <a:graphicFrameLocks noGrp="1"/>
          </p:cNvGraphicFramePr>
          <p:nvPr>
            <p:extLst>
              <p:ext uri="{D42A27DB-BD31-4B8C-83A1-F6EECF244321}">
                <p14:modId xmlns:p14="http://schemas.microsoft.com/office/powerpoint/2010/main" val="4185854484"/>
              </p:ext>
            </p:extLst>
          </p:nvPr>
        </p:nvGraphicFramePr>
        <p:xfrm>
          <a:off x="2004857" y="3183294"/>
          <a:ext cx="7848603" cy="796925"/>
        </p:xfrm>
        <a:graphic>
          <a:graphicData uri="http://schemas.openxmlformats.org/drawingml/2006/table">
            <a:tbl>
              <a:tblPr/>
              <a:tblGrid>
                <a:gridCol w="872067">
                  <a:extLst>
                    <a:ext uri="{9D8B030D-6E8A-4147-A177-3AD203B41FA5}">
                      <a16:colId xmlns:a16="http://schemas.microsoft.com/office/drawing/2014/main" val="20000"/>
                    </a:ext>
                  </a:extLst>
                </a:gridCol>
                <a:gridCol w="872067">
                  <a:extLst>
                    <a:ext uri="{9D8B030D-6E8A-4147-A177-3AD203B41FA5}">
                      <a16:colId xmlns:a16="http://schemas.microsoft.com/office/drawing/2014/main" val="20001"/>
                    </a:ext>
                  </a:extLst>
                </a:gridCol>
                <a:gridCol w="872067">
                  <a:extLst>
                    <a:ext uri="{9D8B030D-6E8A-4147-A177-3AD203B41FA5}">
                      <a16:colId xmlns:a16="http://schemas.microsoft.com/office/drawing/2014/main" val="20002"/>
                    </a:ext>
                  </a:extLst>
                </a:gridCol>
                <a:gridCol w="872067">
                  <a:extLst>
                    <a:ext uri="{9D8B030D-6E8A-4147-A177-3AD203B41FA5}">
                      <a16:colId xmlns:a16="http://schemas.microsoft.com/office/drawing/2014/main" val="20003"/>
                    </a:ext>
                  </a:extLst>
                </a:gridCol>
                <a:gridCol w="872067">
                  <a:extLst>
                    <a:ext uri="{9D8B030D-6E8A-4147-A177-3AD203B41FA5}">
                      <a16:colId xmlns:a16="http://schemas.microsoft.com/office/drawing/2014/main" val="20004"/>
                    </a:ext>
                  </a:extLst>
                </a:gridCol>
                <a:gridCol w="872067">
                  <a:extLst>
                    <a:ext uri="{9D8B030D-6E8A-4147-A177-3AD203B41FA5}">
                      <a16:colId xmlns:a16="http://schemas.microsoft.com/office/drawing/2014/main" val="20005"/>
                    </a:ext>
                  </a:extLst>
                </a:gridCol>
                <a:gridCol w="872067">
                  <a:extLst>
                    <a:ext uri="{9D8B030D-6E8A-4147-A177-3AD203B41FA5}">
                      <a16:colId xmlns:a16="http://schemas.microsoft.com/office/drawing/2014/main" val="20006"/>
                    </a:ext>
                  </a:extLst>
                </a:gridCol>
                <a:gridCol w="872067">
                  <a:extLst>
                    <a:ext uri="{9D8B030D-6E8A-4147-A177-3AD203B41FA5}">
                      <a16:colId xmlns:a16="http://schemas.microsoft.com/office/drawing/2014/main" val="20007"/>
                    </a:ext>
                  </a:extLst>
                </a:gridCol>
                <a:gridCol w="872067">
                  <a:extLst>
                    <a:ext uri="{9D8B030D-6E8A-4147-A177-3AD203B41FA5}">
                      <a16:colId xmlns:a16="http://schemas.microsoft.com/office/drawing/2014/main" val="20008"/>
                    </a:ext>
                  </a:extLst>
                </a:gridCol>
              </a:tblGrid>
              <a:tr h="282385">
                <a:tc>
                  <a:txBody>
                    <a:bodyPr/>
                    <a:lstStyle/>
                    <a:p>
                      <a:pPr algn="ctr" fontAlgn="ctr"/>
                      <a:r>
                        <a:rPr lang="fr-CH" sz="1800" b="0" i="0" u="none" strike="noStrike" dirty="0">
                          <a:solidFill>
                            <a:srgbClr val="000000"/>
                          </a:solidFill>
                          <a:effectLst/>
                          <a:latin typeface="Arial" panose="020B0604020202020204" pitchFamily="34" charset="0"/>
                          <a:cs typeface="Arial" panose="020B0604020202020204" pitchFamily="34" charset="0"/>
                        </a:rPr>
                        <a:t>OW</a:t>
                      </a:r>
                    </a:p>
                  </a:txBody>
                  <a:tcPr marL="7913" marR="7913" marT="791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800" b="0" i="0" u="none" strike="noStrike" dirty="0">
                          <a:solidFill>
                            <a:srgbClr val="000000"/>
                          </a:solidFill>
                          <a:effectLst/>
                          <a:latin typeface="Arial" panose="020B0604020202020204" pitchFamily="34" charset="0"/>
                          <a:cs typeface="Arial" panose="020B0604020202020204" pitchFamily="34" charset="0"/>
                        </a:rPr>
                        <a:t>TI</a:t>
                      </a:r>
                    </a:p>
                  </a:txBody>
                  <a:tcPr marL="7913" marR="7913" marT="791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800" b="0" i="0" u="none" strike="noStrike" dirty="0">
                          <a:solidFill>
                            <a:srgbClr val="000000"/>
                          </a:solidFill>
                          <a:effectLst/>
                          <a:latin typeface="Arial" panose="020B0604020202020204" pitchFamily="34" charset="0"/>
                          <a:cs typeface="Arial" panose="020B0604020202020204" pitchFamily="34" charset="0"/>
                        </a:rPr>
                        <a:t>SG</a:t>
                      </a:r>
                    </a:p>
                  </a:txBody>
                  <a:tcPr marL="7913" marR="7913" marT="791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800" b="0" i="0" u="none" strike="noStrike" dirty="0">
                          <a:solidFill>
                            <a:srgbClr val="000000"/>
                          </a:solidFill>
                          <a:effectLst/>
                          <a:latin typeface="Arial" panose="020B0604020202020204" pitchFamily="34" charset="0"/>
                          <a:cs typeface="Arial" panose="020B0604020202020204" pitchFamily="34" charset="0"/>
                        </a:rPr>
                        <a:t>BE</a:t>
                      </a:r>
                    </a:p>
                  </a:txBody>
                  <a:tcPr marL="7913" marR="7913" marT="791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800" b="0" i="0" u="none" strike="noStrike" dirty="0">
                          <a:solidFill>
                            <a:srgbClr val="000000"/>
                          </a:solidFill>
                          <a:effectLst/>
                          <a:latin typeface="Arial" panose="020B0604020202020204" pitchFamily="34" charset="0"/>
                          <a:cs typeface="Arial" panose="020B0604020202020204" pitchFamily="34" charset="0"/>
                        </a:rPr>
                        <a:t>UR</a:t>
                      </a:r>
                    </a:p>
                  </a:txBody>
                  <a:tcPr marL="7913" marR="7913" marT="791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800" b="0" i="0" u="none" strike="noStrike" dirty="0">
                          <a:solidFill>
                            <a:srgbClr val="000000"/>
                          </a:solidFill>
                          <a:effectLst/>
                          <a:latin typeface="Arial" panose="020B0604020202020204" pitchFamily="34" charset="0"/>
                          <a:cs typeface="Arial" panose="020B0604020202020204" pitchFamily="34" charset="0"/>
                        </a:rPr>
                        <a:t>BL</a:t>
                      </a:r>
                    </a:p>
                  </a:txBody>
                  <a:tcPr marL="7913" marR="7913" marT="791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CH" sz="1800" b="0" i="0" u="none" strike="noStrike" dirty="0">
                          <a:solidFill>
                            <a:srgbClr val="000000"/>
                          </a:solidFill>
                          <a:effectLst/>
                          <a:latin typeface="Arial" panose="020B0604020202020204" pitchFamily="34" charset="0"/>
                          <a:cs typeface="Arial" panose="020B0604020202020204" pitchFamily="34" charset="0"/>
                        </a:rPr>
                        <a:t>NW</a:t>
                      </a:r>
                    </a:p>
                  </a:txBody>
                  <a:tcPr marL="7913" marR="7913" marT="791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800" b="0" i="0" u="none" strike="noStrike" dirty="0">
                          <a:solidFill>
                            <a:srgbClr val="000000"/>
                          </a:solidFill>
                          <a:effectLst/>
                          <a:latin typeface="Arial" panose="020B0604020202020204" pitchFamily="34" charset="0"/>
                          <a:cs typeface="Arial" panose="020B0604020202020204" pitchFamily="34" charset="0"/>
                        </a:rPr>
                        <a:t>FR</a:t>
                      </a:r>
                    </a:p>
                  </a:txBody>
                  <a:tcPr marL="7913" marR="7913" marT="791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800" b="0" i="0" u="none" strike="noStrike" dirty="0">
                          <a:solidFill>
                            <a:srgbClr val="000000"/>
                          </a:solidFill>
                          <a:effectLst/>
                          <a:latin typeface="Arial" panose="020B0604020202020204" pitchFamily="34" charset="0"/>
                          <a:cs typeface="Arial" panose="020B0604020202020204" pitchFamily="34" charset="0"/>
                        </a:rPr>
                        <a:t>SH</a:t>
                      </a:r>
                    </a:p>
                  </a:txBody>
                  <a:tcPr marL="7913" marR="7913" marT="791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14540">
                <a:tc>
                  <a:txBody>
                    <a:bodyPr/>
                    <a:lstStyle/>
                    <a:p>
                      <a:pPr algn="ctr" fontAlgn="ctr"/>
                      <a:r>
                        <a:rPr lang="fr-CH" sz="1800" b="0" i="0" u="none" strike="noStrike" dirty="0">
                          <a:solidFill>
                            <a:srgbClr val="000000"/>
                          </a:solidFill>
                          <a:effectLst/>
                          <a:latin typeface="Arial" panose="020B0604020202020204" pitchFamily="34" charset="0"/>
                          <a:cs typeface="Arial" panose="020B0604020202020204" pitchFamily="34" charset="0"/>
                        </a:rPr>
                        <a:t>4.2%</a:t>
                      </a:r>
                    </a:p>
                  </a:txBody>
                  <a:tcPr marL="7913" marR="7913" marT="791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fr-CH" sz="1800" b="0" i="0" u="none" strike="noStrike" dirty="0">
                          <a:solidFill>
                            <a:srgbClr val="000000"/>
                          </a:solidFill>
                          <a:effectLst/>
                          <a:latin typeface="Arial" panose="020B0604020202020204" pitchFamily="34" charset="0"/>
                          <a:cs typeface="Arial" panose="020B0604020202020204" pitchFamily="34" charset="0"/>
                        </a:rPr>
                        <a:t>4.1%</a:t>
                      </a:r>
                    </a:p>
                  </a:txBody>
                  <a:tcPr marL="7913" marR="7913" marT="791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fr-CH" sz="1800" b="0" i="0" u="none" strike="noStrike" dirty="0">
                          <a:solidFill>
                            <a:srgbClr val="000000"/>
                          </a:solidFill>
                          <a:effectLst/>
                          <a:latin typeface="Arial" panose="020B0604020202020204" pitchFamily="34" charset="0"/>
                          <a:cs typeface="Arial" panose="020B0604020202020204" pitchFamily="34" charset="0"/>
                        </a:rPr>
                        <a:t>3.8%</a:t>
                      </a:r>
                    </a:p>
                  </a:txBody>
                  <a:tcPr marL="7913" marR="7913" marT="791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fr-CH" sz="1800" b="0" i="0" u="none" strike="noStrike" dirty="0">
                          <a:solidFill>
                            <a:srgbClr val="000000"/>
                          </a:solidFill>
                          <a:effectLst/>
                          <a:latin typeface="Arial" panose="020B0604020202020204" pitchFamily="34" charset="0"/>
                          <a:cs typeface="Arial" panose="020B0604020202020204" pitchFamily="34" charset="0"/>
                        </a:rPr>
                        <a:t>3.8%</a:t>
                      </a:r>
                    </a:p>
                  </a:txBody>
                  <a:tcPr marL="7913" marR="7913" marT="791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fr-CH" sz="1800" b="0" i="0" u="none" strike="noStrike" dirty="0">
                          <a:solidFill>
                            <a:srgbClr val="000000"/>
                          </a:solidFill>
                          <a:effectLst/>
                          <a:latin typeface="Arial" panose="020B0604020202020204" pitchFamily="34" charset="0"/>
                          <a:cs typeface="Arial" panose="020B0604020202020204" pitchFamily="34" charset="0"/>
                        </a:rPr>
                        <a:t>3.7%</a:t>
                      </a:r>
                    </a:p>
                  </a:txBody>
                  <a:tcPr marL="7913" marR="7913" marT="791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fr-CH" sz="1800" b="0" i="0" u="none" strike="noStrike" dirty="0">
                          <a:solidFill>
                            <a:srgbClr val="000000"/>
                          </a:solidFill>
                          <a:effectLst/>
                          <a:latin typeface="Arial" panose="020B0604020202020204" pitchFamily="34" charset="0"/>
                          <a:cs typeface="Arial" panose="020B0604020202020204" pitchFamily="34" charset="0"/>
                        </a:rPr>
                        <a:t>3.5%</a:t>
                      </a:r>
                    </a:p>
                  </a:txBody>
                  <a:tcPr marL="7913" marR="7913" marT="7916"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r>
                        <a:rPr lang="fr-CH" sz="1800" b="0" i="0" u="none" strike="noStrike" dirty="0">
                          <a:solidFill>
                            <a:srgbClr val="000000"/>
                          </a:solidFill>
                          <a:effectLst/>
                          <a:latin typeface="Arial" panose="020B0604020202020204" pitchFamily="34" charset="0"/>
                          <a:cs typeface="Arial" panose="020B0604020202020204" pitchFamily="34" charset="0"/>
                        </a:rPr>
                        <a:t>3.5%</a:t>
                      </a:r>
                    </a:p>
                  </a:txBody>
                  <a:tcPr marL="7913" marR="7913" marT="791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fr-CH" sz="1800" b="0" i="0" u="none" strike="noStrike" dirty="0">
                          <a:solidFill>
                            <a:srgbClr val="000000"/>
                          </a:solidFill>
                          <a:effectLst/>
                          <a:latin typeface="Arial" panose="020B0604020202020204" pitchFamily="34" charset="0"/>
                          <a:cs typeface="Arial" panose="020B0604020202020204" pitchFamily="34" charset="0"/>
                        </a:rPr>
                        <a:t>3.3%</a:t>
                      </a:r>
                    </a:p>
                  </a:txBody>
                  <a:tcPr marL="7913" marR="7913" marT="791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fr-CH" sz="1800" b="0" i="0" u="none" strike="noStrike" dirty="0">
                          <a:solidFill>
                            <a:srgbClr val="000000"/>
                          </a:solidFill>
                          <a:effectLst/>
                          <a:latin typeface="Arial" panose="020B0604020202020204" pitchFamily="34" charset="0"/>
                          <a:cs typeface="Arial" panose="020B0604020202020204" pitchFamily="34" charset="0"/>
                        </a:rPr>
                        <a:t>3.1%</a:t>
                      </a:r>
                    </a:p>
                  </a:txBody>
                  <a:tcPr marL="7913" marR="7913" marT="7916"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bl>
          </a:graphicData>
        </a:graphic>
      </p:graphicFrame>
      <p:graphicFrame>
        <p:nvGraphicFramePr>
          <p:cNvPr id="56" name="Tabelle 55"/>
          <p:cNvGraphicFramePr>
            <a:graphicFrameLocks noGrp="1"/>
          </p:cNvGraphicFramePr>
          <p:nvPr>
            <p:extLst>
              <p:ext uri="{D42A27DB-BD31-4B8C-83A1-F6EECF244321}">
                <p14:modId xmlns:p14="http://schemas.microsoft.com/office/powerpoint/2010/main" val="522850158"/>
              </p:ext>
            </p:extLst>
          </p:nvPr>
        </p:nvGraphicFramePr>
        <p:xfrm>
          <a:off x="1981200" y="4071912"/>
          <a:ext cx="7040560" cy="796925"/>
        </p:xfrm>
        <a:graphic>
          <a:graphicData uri="http://schemas.openxmlformats.org/drawingml/2006/table">
            <a:tbl>
              <a:tblPr/>
              <a:tblGrid>
                <a:gridCol w="880070">
                  <a:extLst>
                    <a:ext uri="{9D8B030D-6E8A-4147-A177-3AD203B41FA5}">
                      <a16:colId xmlns:a16="http://schemas.microsoft.com/office/drawing/2014/main" val="20000"/>
                    </a:ext>
                  </a:extLst>
                </a:gridCol>
                <a:gridCol w="880070">
                  <a:extLst>
                    <a:ext uri="{9D8B030D-6E8A-4147-A177-3AD203B41FA5}">
                      <a16:colId xmlns:a16="http://schemas.microsoft.com/office/drawing/2014/main" val="20001"/>
                    </a:ext>
                  </a:extLst>
                </a:gridCol>
                <a:gridCol w="880070">
                  <a:extLst>
                    <a:ext uri="{9D8B030D-6E8A-4147-A177-3AD203B41FA5}">
                      <a16:colId xmlns:a16="http://schemas.microsoft.com/office/drawing/2014/main" val="20002"/>
                    </a:ext>
                  </a:extLst>
                </a:gridCol>
                <a:gridCol w="880070">
                  <a:extLst>
                    <a:ext uri="{9D8B030D-6E8A-4147-A177-3AD203B41FA5}">
                      <a16:colId xmlns:a16="http://schemas.microsoft.com/office/drawing/2014/main" val="20003"/>
                    </a:ext>
                  </a:extLst>
                </a:gridCol>
                <a:gridCol w="880070">
                  <a:extLst>
                    <a:ext uri="{9D8B030D-6E8A-4147-A177-3AD203B41FA5}">
                      <a16:colId xmlns:a16="http://schemas.microsoft.com/office/drawing/2014/main" val="20004"/>
                    </a:ext>
                  </a:extLst>
                </a:gridCol>
                <a:gridCol w="880070">
                  <a:extLst>
                    <a:ext uri="{9D8B030D-6E8A-4147-A177-3AD203B41FA5}">
                      <a16:colId xmlns:a16="http://schemas.microsoft.com/office/drawing/2014/main" val="20005"/>
                    </a:ext>
                  </a:extLst>
                </a:gridCol>
                <a:gridCol w="880070">
                  <a:extLst>
                    <a:ext uri="{9D8B030D-6E8A-4147-A177-3AD203B41FA5}">
                      <a16:colId xmlns:a16="http://schemas.microsoft.com/office/drawing/2014/main" val="20006"/>
                    </a:ext>
                  </a:extLst>
                </a:gridCol>
                <a:gridCol w="880070">
                  <a:extLst>
                    <a:ext uri="{9D8B030D-6E8A-4147-A177-3AD203B41FA5}">
                      <a16:colId xmlns:a16="http://schemas.microsoft.com/office/drawing/2014/main" val="20007"/>
                    </a:ext>
                  </a:extLst>
                </a:gridCol>
              </a:tblGrid>
              <a:tr h="282385">
                <a:tc>
                  <a:txBody>
                    <a:bodyPr/>
                    <a:lstStyle/>
                    <a:p>
                      <a:pPr algn="ctr" fontAlgn="ctr"/>
                      <a:r>
                        <a:rPr lang="fr-CH" sz="1800" b="0" i="0" u="none" strike="noStrike" dirty="0">
                          <a:solidFill>
                            <a:schemeClr val="tx1"/>
                          </a:solidFill>
                          <a:effectLst/>
                          <a:latin typeface="Arial" panose="020B0604020202020204" pitchFamily="34" charset="0"/>
                          <a:cs typeface="Arial" panose="020B0604020202020204" pitchFamily="34" charset="0"/>
                        </a:rPr>
                        <a:t>AG</a:t>
                      </a:r>
                    </a:p>
                  </a:txBody>
                  <a:tcPr marL="7913" marR="7913" marT="791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800" b="0" i="0" u="none" strike="noStrike" dirty="0">
                          <a:solidFill>
                            <a:schemeClr val="tx1"/>
                          </a:solidFill>
                          <a:effectLst/>
                          <a:latin typeface="Arial" panose="020B0604020202020204" pitchFamily="34" charset="0"/>
                          <a:cs typeface="Arial" panose="020B0604020202020204" pitchFamily="34" charset="0"/>
                        </a:rPr>
                        <a:t>TG</a:t>
                      </a:r>
                    </a:p>
                  </a:txBody>
                  <a:tcPr marL="7913" marR="7913" marT="791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800" b="0" i="0" u="none" strike="noStrike" dirty="0">
                          <a:solidFill>
                            <a:srgbClr val="000000"/>
                          </a:solidFill>
                          <a:effectLst/>
                          <a:latin typeface="Arial" panose="020B0604020202020204" pitchFamily="34" charset="0"/>
                          <a:cs typeface="Arial" panose="020B0604020202020204" pitchFamily="34" charset="0"/>
                        </a:rPr>
                        <a:t>LU</a:t>
                      </a:r>
                    </a:p>
                  </a:txBody>
                  <a:tcPr marL="7913" marR="7913" marT="791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800" b="0" i="0" u="none" strike="noStrike" dirty="0">
                          <a:solidFill>
                            <a:srgbClr val="000000"/>
                          </a:solidFill>
                          <a:effectLst/>
                          <a:latin typeface="Arial" panose="020B0604020202020204" pitchFamily="34" charset="0"/>
                          <a:cs typeface="Arial" panose="020B0604020202020204" pitchFamily="34" charset="0"/>
                        </a:rPr>
                        <a:t>VS</a:t>
                      </a:r>
                    </a:p>
                  </a:txBody>
                  <a:tcPr marL="7913" marR="7913" marT="791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800" b="0" i="0" u="none" strike="noStrike" dirty="0">
                          <a:solidFill>
                            <a:srgbClr val="000000"/>
                          </a:solidFill>
                          <a:effectLst/>
                          <a:latin typeface="Arial" panose="020B0604020202020204" pitchFamily="34" charset="0"/>
                          <a:cs typeface="Arial" panose="020B0604020202020204" pitchFamily="34" charset="0"/>
                        </a:rPr>
                        <a:t>NE</a:t>
                      </a:r>
                    </a:p>
                  </a:txBody>
                  <a:tcPr marL="7913" marR="7913" marT="791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800" b="0" i="0" u="none" strike="noStrike" dirty="0">
                          <a:solidFill>
                            <a:srgbClr val="000000"/>
                          </a:solidFill>
                          <a:effectLst/>
                          <a:latin typeface="Arial" panose="020B0604020202020204" pitchFamily="34" charset="0"/>
                          <a:cs typeface="Arial" panose="020B0604020202020204" pitchFamily="34" charset="0"/>
                        </a:rPr>
                        <a:t>GL</a:t>
                      </a:r>
                    </a:p>
                  </a:txBody>
                  <a:tcPr marL="7913" marR="7913" marT="791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800" b="0" i="0" u="none" strike="noStrike" dirty="0">
                          <a:solidFill>
                            <a:srgbClr val="000000"/>
                          </a:solidFill>
                          <a:effectLst/>
                          <a:latin typeface="Arial" panose="020B0604020202020204" pitchFamily="34" charset="0"/>
                          <a:cs typeface="Arial" panose="020B0604020202020204" pitchFamily="34" charset="0"/>
                        </a:rPr>
                        <a:t>AR</a:t>
                      </a:r>
                    </a:p>
                  </a:txBody>
                  <a:tcPr marL="7913" marR="7913" marT="791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800" b="0" i="0" u="none" strike="noStrike" dirty="0">
                          <a:solidFill>
                            <a:srgbClr val="000000"/>
                          </a:solidFill>
                          <a:effectLst/>
                          <a:latin typeface="Arial" panose="020B0604020202020204" pitchFamily="34" charset="0"/>
                          <a:cs typeface="Arial" panose="020B0604020202020204" pitchFamily="34" charset="0"/>
                        </a:rPr>
                        <a:t>JU</a:t>
                      </a:r>
                    </a:p>
                  </a:txBody>
                  <a:tcPr marL="7913" marR="7913" marT="791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14540">
                <a:tc>
                  <a:txBody>
                    <a:bodyPr/>
                    <a:lstStyle/>
                    <a:p>
                      <a:pPr algn="ctr" fontAlgn="ctr"/>
                      <a:r>
                        <a:rPr lang="fr-CH" sz="1800" b="0" i="0" u="none" strike="noStrike" dirty="0">
                          <a:solidFill>
                            <a:schemeClr val="tx1"/>
                          </a:solidFill>
                          <a:effectLst/>
                          <a:latin typeface="Arial" panose="020B0604020202020204" pitchFamily="34" charset="0"/>
                          <a:cs typeface="Arial" panose="020B0604020202020204" pitchFamily="34" charset="0"/>
                        </a:rPr>
                        <a:t>3.0%</a:t>
                      </a:r>
                    </a:p>
                  </a:txBody>
                  <a:tcPr marL="7913" marR="7913" marT="791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fr-CH" sz="1800" b="0" i="0" u="none" strike="noStrike" dirty="0">
                          <a:solidFill>
                            <a:schemeClr val="tx1"/>
                          </a:solidFill>
                          <a:effectLst/>
                          <a:latin typeface="Arial" panose="020B0604020202020204" pitchFamily="34" charset="0"/>
                          <a:cs typeface="Arial" panose="020B0604020202020204" pitchFamily="34" charset="0"/>
                        </a:rPr>
                        <a:t>3.0%</a:t>
                      </a:r>
                    </a:p>
                  </a:txBody>
                  <a:tcPr marL="7913" marR="7913" marT="791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fr-CH" sz="1800" b="0" i="0" u="none" strike="noStrike" dirty="0">
                          <a:solidFill>
                            <a:srgbClr val="000000"/>
                          </a:solidFill>
                          <a:effectLst/>
                          <a:latin typeface="Arial" panose="020B0604020202020204" pitchFamily="34" charset="0"/>
                          <a:cs typeface="Arial" panose="020B0604020202020204" pitchFamily="34" charset="0"/>
                        </a:rPr>
                        <a:t>2.8%</a:t>
                      </a:r>
                    </a:p>
                  </a:txBody>
                  <a:tcPr marL="7913" marR="7913" marT="791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fr-CH" sz="1800" b="0" i="0" u="none" strike="noStrike" dirty="0">
                          <a:solidFill>
                            <a:srgbClr val="000000"/>
                          </a:solidFill>
                          <a:effectLst/>
                          <a:latin typeface="Arial" panose="020B0604020202020204" pitchFamily="34" charset="0"/>
                          <a:cs typeface="Arial" panose="020B0604020202020204" pitchFamily="34" charset="0"/>
                        </a:rPr>
                        <a:t>2.7%</a:t>
                      </a:r>
                    </a:p>
                  </a:txBody>
                  <a:tcPr marL="7913" marR="7913" marT="791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fr-CH" sz="1800" b="0" i="0" u="none" strike="noStrike" dirty="0">
                          <a:solidFill>
                            <a:srgbClr val="000000"/>
                          </a:solidFill>
                          <a:effectLst/>
                          <a:latin typeface="Arial" panose="020B0604020202020204" pitchFamily="34" charset="0"/>
                          <a:cs typeface="Arial" panose="020B0604020202020204" pitchFamily="34" charset="0"/>
                        </a:rPr>
                        <a:t>2.6%</a:t>
                      </a:r>
                    </a:p>
                  </a:txBody>
                  <a:tcPr marL="7913" marR="7913" marT="791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fr-CH" sz="1800" b="0" i="0" u="none" strike="noStrike" dirty="0">
                          <a:solidFill>
                            <a:srgbClr val="000000"/>
                          </a:solidFill>
                          <a:effectLst/>
                          <a:latin typeface="Arial" panose="020B0604020202020204" pitchFamily="34" charset="0"/>
                          <a:cs typeface="Arial" panose="020B0604020202020204" pitchFamily="34" charset="0"/>
                        </a:rPr>
                        <a:t>2.6%</a:t>
                      </a:r>
                    </a:p>
                  </a:txBody>
                  <a:tcPr marL="7913" marR="7913" marT="791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fr-CH" sz="1800" b="0" i="0" u="none" strike="noStrike" dirty="0">
                          <a:solidFill>
                            <a:srgbClr val="000000"/>
                          </a:solidFill>
                          <a:effectLst/>
                          <a:latin typeface="Arial" panose="020B0604020202020204" pitchFamily="34" charset="0"/>
                          <a:cs typeface="Arial" panose="020B0604020202020204" pitchFamily="34" charset="0"/>
                        </a:rPr>
                        <a:t>2.0%</a:t>
                      </a:r>
                    </a:p>
                  </a:txBody>
                  <a:tcPr marL="7913" marR="7913" marT="791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fr-CH" sz="1800" b="0" i="0" u="none" strike="noStrike" dirty="0">
                          <a:solidFill>
                            <a:srgbClr val="000000"/>
                          </a:solidFill>
                          <a:effectLst/>
                          <a:latin typeface="Arial" panose="020B0604020202020204" pitchFamily="34" charset="0"/>
                          <a:cs typeface="Arial" panose="020B0604020202020204" pitchFamily="34" charset="0"/>
                        </a:rPr>
                        <a:t>0.2%</a:t>
                      </a:r>
                    </a:p>
                  </a:txBody>
                  <a:tcPr marL="7913" marR="7913" marT="7916"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bl>
          </a:graphicData>
        </a:graphic>
      </p:graphicFrame>
      <p:sp>
        <p:nvSpPr>
          <p:cNvPr id="12" name="Inhaltsplatzhalter 2"/>
          <p:cNvSpPr txBox="1">
            <a:spLocks/>
          </p:cNvSpPr>
          <p:nvPr/>
        </p:nvSpPr>
        <p:spPr>
          <a:xfrm>
            <a:off x="1898526" y="5406479"/>
            <a:ext cx="8445625" cy="7920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CH" sz="1800" dirty="0">
                <a:solidFill>
                  <a:prstClr val="black"/>
                </a:solidFill>
                <a:latin typeface="Arial" panose="020B0604020202020204" pitchFamily="34" charset="0"/>
                <a:cs typeface="Arial" panose="020B0604020202020204" pitchFamily="34" charset="0"/>
              </a:rPr>
              <a:t>Budgets sind ungeeignet, um Schlussfolgerungen über die finanzielle Lage eines Kantons zu ziehen und Sparmassnahmen zu begründen.</a:t>
            </a:r>
            <a:endParaRPr lang="de-CH" sz="1800" dirty="0">
              <a:solidFill>
                <a:prstClr val="black"/>
              </a:solidFill>
              <a:latin typeface="NimbusSanNov" pitchFamily="18" charset="0"/>
            </a:endParaRPr>
          </a:p>
        </p:txBody>
      </p:sp>
      <p:sp>
        <p:nvSpPr>
          <p:cNvPr id="13" name="Rectangle 4"/>
          <p:cNvSpPr>
            <a:spLocks noChangeArrowheads="1"/>
          </p:cNvSpPr>
          <p:nvPr/>
        </p:nvSpPr>
        <p:spPr bwMode="auto">
          <a:xfrm>
            <a:off x="2209800" y="457201"/>
            <a:ext cx="7086600" cy="530225"/>
          </a:xfrm>
          <a:prstGeom prst="rect">
            <a:avLst/>
          </a:prstGeom>
          <a:noFill/>
          <a:ln w="9525">
            <a:noFill/>
            <a:miter lim="800000"/>
            <a:headEnd/>
            <a:tailEnd/>
          </a:ln>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de-DE" altLang="de-DE" sz="1300" dirty="0"/>
              <a:t>SP Sommeruni 4.-7. August 2016 </a:t>
            </a:r>
          </a:p>
          <a:p>
            <a:r>
              <a:rPr lang="de-DE" altLang="de-DE" sz="1500" b="1" dirty="0"/>
              <a:t>Staatsfinanzen </a:t>
            </a:r>
            <a:endParaRPr lang="de-DE" altLang="de-DE" sz="1500" dirty="0"/>
          </a:p>
        </p:txBody>
      </p:sp>
      <p:pic>
        <p:nvPicPr>
          <p:cNvPr id="15" name="Picture 9" descr="SP_Bildmarke_positiv_4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59900" y="457200"/>
            <a:ext cx="7191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feld 8"/>
          <p:cNvSpPr txBox="1">
            <a:spLocks noChangeArrowheads="1"/>
          </p:cNvSpPr>
          <p:nvPr/>
        </p:nvSpPr>
        <p:spPr bwMode="auto">
          <a:xfrm>
            <a:off x="7582765" y="6394320"/>
            <a:ext cx="24384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de-DE" altLang="de-DE" sz="1300" dirty="0"/>
              <a:t>Daniel Kopp / </a:t>
            </a:r>
            <a:r>
              <a:rPr lang="de-DE" altLang="de-DE" sz="1300" dirty="0" err="1"/>
              <a:t>Mattea</a:t>
            </a:r>
            <a:r>
              <a:rPr lang="de-DE" altLang="de-DE" sz="1300" dirty="0"/>
              <a:t> Meyer </a:t>
            </a:r>
          </a:p>
        </p:txBody>
      </p:sp>
      <p:sp>
        <p:nvSpPr>
          <p:cNvPr id="17" name="Textfeld 6"/>
          <p:cNvSpPr txBox="1">
            <a:spLocks noChangeArrowheads="1"/>
          </p:cNvSpPr>
          <p:nvPr/>
        </p:nvSpPr>
        <p:spPr bwMode="auto">
          <a:xfrm>
            <a:off x="2209800" y="6394320"/>
            <a:ext cx="14922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de-DE" altLang="de-DE" sz="1300" dirty="0"/>
              <a:t>4.-7. August 2016</a:t>
            </a:r>
          </a:p>
        </p:txBody>
      </p:sp>
    </p:spTree>
    <p:extLst>
      <p:ext uri="{BB962C8B-B14F-4D97-AF65-F5344CB8AC3E}">
        <p14:creationId xmlns:p14="http://schemas.microsoft.com/office/powerpoint/2010/main" val="3613859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67705" y="1086625"/>
            <a:ext cx="7576595" cy="440839"/>
          </a:xfrm>
        </p:spPr>
        <p:txBody>
          <a:bodyPr/>
          <a:lstStyle/>
          <a:p>
            <a:r>
              <a:rPr lang="de-DE" sz="2400" dirty="0">
                <a:latin typeface="Arial" panose="020B0604020202020204" pitchFamily="34" charset="0"/>
                <a:cs typeface="Arial" panose="020B0604020202020204" pitchFamily="34" charset="0"/>
              </a:rPr>
              <a:t>Schuldenbremse</a:t>
            </a:r>
            <a:endParaRPr lang="de-DE" dirty="0">
              <a:latin typeface="Arial" panose="020B0604020202020204" pitchFamily="34" charset="0"/>
              <a:cs typeface="Arial" panose="020B0604020202020204" pitchFamily="34" charset="0"/>
            </a:endParaRPr>
          </a:p>
        </p:txBody>
      </p:sp>
      <p:pic>
        <p:nvPicPr>
          <p:cNvPr id="4" name="Inhaltsplatzhalt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67705" y="1527464"/>
            <a:ext cx="7399696" cy="4881313"/>
          </a:xfrm>
        </p:spPr>
      </p:pic>
      <p:sp>
        <p:nvSpPr>
          <p:cNvPr id="5" name="Textfeld 4"/>
          <p:cNvSpPr txBox="1"/>
          <p:nvPr/>
        </p:nvSpPr>
        <p:spPr>
          <a:xfrm>
            <a:off x="9040081" y="5113339"/>
            <a:ext cx="2430432" cy="738664"/>
          </a:xfrm>
          <a:prstGeom prst="rect">
            <a:avLst/>
          </a:prstGeom>
          <a:noFill/>
        </p:spPr>
        <p:txBody>
          <a:bodyPr wrap="square" rtlCol="0">
            <a:spAutoFit/>
          </a:bodyPr>
          <a:lstStyle/>
          <a:p>
            <a:r>
              <a:rPr lang="de-DE" sz="1400" dirty="0"/>
              <a:t>Quelle: </a:t>
            </a:r>
          </a:p>
          <a:p>
            <a:r>
              <a:rPr lang="de-DE" sz="1400" dirty="0"/>
              <a:t>Die Schuldenbremse, Faktenblatt EFD</a:t>
            </a:r>
          </a:p>
        </p:txBody>
      </p:sp>
      <p:pic>
        <p:nvPicPr>
          <p:cNvPr id="6" name="Picture 9" descr="SP_Bildmarke_positiv_4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59900" y="457200"/>
            <a:ext cx="7191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4"/>
          <p:cNvSpPr>
            <a:spLocks noChangeArrowheads="1"/>
          </p:cNvSpPr>
          <p:nvPr/>
        </p:nvSpPr>
        <p:spPr bwMode="auto">
          <a:xfrm>
            <a:off x="2209800" y="457201"/>
            <a:ext cx="7086600" cy="530225"/>
          </a:xfrm>
          <a:prstGeom prst="rect">
            <a:avLst/>
          </a:prstGeom>
          <a:noFill/>
          <a:ln w="9525">
            <a:noFill/>
            <a:miter lim="800000"/>
            <a:headEnd/>
            <a:tailEnd/>
          </a:ln>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de-DE" altLang="de-DE" sz="1300" dirty="0"/>
              <a:t>SP Sommeruni 4.-7. August 2016 </a:t>
            </a:r>
          </a:p>
          <a:p>
            <a:r>
              <a:rPr lang="de-DE" altLang="de-DE" sz="1500" b="1" dirty="0"/>
              <a:t>Staatsfinanzen </a:t>
            </a:r>
            <a:endParaRPr lang="de-DE" altLang="de-DE" sz="1500" dirty="0"/>
          </a:p>
        </p:txBody>
      </p:sp>
      <p:sp>
        <p:nvSpPr>
          <p:cNvPr id="8" name="Textfeld 6"/>
          <p:cNvSpPr txBox="1">
            <a:spLocks noChangeArrowheads="1"/>
          </p:cNvSpPr>
          <p:nvPr/>
        </p:nvSpPr>
        <p:spPr bwMode="auto">
          <a:xfrm>
            <a:off x="2209800" y="6394320"/>
            <a:ext cx="14922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de-DE" altLang="de-DE" sz="1300" dirty="0"/>
              <a:t>4.-7. August 2016</a:t>
            </a:r>
          </a:p>
        </p:txBody>
      </p:sp>
      <p:sp>
        <p:nvSpPr>
          <p:cNvPr id="9" name="Textfeld 8"/>
          <p:cNvSpPr txBox="1">
            <a:spLocks noChangeArrowheads="1"/>
          </p:cNvSpPr>
          <p:nvPr/>
        </p:nvSpPr>
        <p:spPr bwMode="auto">
          <a:xfrm>
            <a:off x="7582765" y="6394320"/>
            <a:ext cx="24384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de-DE" altLang="de-DE" sz="1300" dirty="0"/>
              <a:t>Daniel Kopp / </a:t>
            </a:r>
            <a:r>
              <a:rPr lang="de-DE" altLang="de-DE" sz="1300" dirty="0" err="1"/>
              <a:t>Mattea</a:t>
            </a:r>
            <a:r>
              <a:rPr lang="de-DE" altLang="de-DE" sz="1300" dirty="0"/>
              <a:t> Meyer </a:t>
            </a:r>
          </a:p>
        </p:txBody>
      </p:sp>
    </p:spTree>
    <p:extLst>
      <p:ext uri="{BB962C8B-B14F-4D97-AF65-F5344CB8AC3E}">
        <p14:creationId xmlns:p14="http://schemas.microsoft.com/office/powerpoint/2010/main" val="1431027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838200" y="1912490"/>
            <a:ext cx="10515600" cy="4351338"/>
          </a:xfrm>
        </p:spPr>
        <p:txBody>
          <a:bodyPr/>
          <a:lstStyle/>
          <a:p>
            <a:pPr marL="0" indent="0">
              <a:buNone/>
            </a:pPr>
            <a:r>
              <a:rPr lang="de-CH" dirty="0"/>
              <a:t> </a:t>
            </a:r>
          </a:p>
        </p:txBody>
      </p:sp>
      <p:sp>
        <p:nvSpPr>
          <p:cNvPr id="14" name="Inhaltsplatzhalter 2"/>
          <p:cNvSpPr txBox="1">
            <a:spLocks/>
          </p:cNvSpPr>
          <p:nvPr/>
        </p:nvSpPr>
        <p:spPr>
          <a:xfrm>
            <a:off x="1919537" y="4293505"/>
            <a:ext cx="8748464" cy="6480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CH" sz="1400" i="1" dirty="0">
                <a:solidFill>
                  <a:prstClr val="black"/>
                </a:solidFill>
                <a:latin typeface="Arial" panose="020B0604020202020204" pitchFamily="34" charset="0"/>
                <a:cs typeface="Arial" panose="020B0604020202020204" pitchFamily="34" charset="0"/>
              </a:rPr>
              <a:t>Quelle: Berechnungen SGB mit Daten der Finanzdirektorenkonferenz und des Bundesamtes für Statistik </a:t>
            </a:r>
          </a:p>
          <a:p>
            <a:pPr marL="0" indent="0">
              <a:buNone/>
            </a:pPr>
            <a:r>
              <a:rPr lang="de-CH" sz="1400" i="1" dirty="0">
                <a:solidFill>
                  <a:prstClr val="black"/>
                </a:solidFill>
                <a:latin typeface="Arial" panose="020B0604020202020204" pitchFamily="34" charset="0"/>
                <a:cs typeface="Arial" panose="020B0604020202020204" pitchFamily="34" charset="0"/>
              </a:rPr>
              <a:t>* Ohne Ausfinanzierung der Pensionskassenreform beträgt der Saldo -1.1% des kantonalen BIP.</a:t>
            </a:r>
          </a:p>
        </p:txBody>
      </p:sp>
      <p:graphicFrame>
        <p:nvGraphicFramePr>
          <p:cNvPr id="54" name="Tabelle 53"/>
          <p:cNvGraphicFramePr>
            <a:graphicFrameLocks noGrp="1"/>
          </p:cNvGraphicFramePr>
          <p:nvPr>
            <p:extLst>
              <p:ext uri="{D42A27DB-BD31-4B8C-83A1-F6EECF244321}">
                <p14:modId xmlns:p14="http://schemas.microsoft.com/office/powerpoint/2010/main" val="3212577080"/>
              </p:ext>
            </p:extLst>
          </p:nvPr>
        </p:nvGraphicFramePr>
        <p:xfrm>
          <a:off x="1945191" y="1848948"/>
          <a:ext cx="8291268" cy="795355"/>
        </p:xfrm>
        <a:graphic>
          <a:graphicData uri="http://schemas.openxmlformats.org/drawingml/2006/table">
            <a:tbl>
              <a:tblPr/>
              <a:tblGrid>
                <a:gridCol w="921252">
                  <a:extLst>
                    <a:ext uri="{9D8B030D-6E8A-4147-A177-3AD203B41FA5}">
                      <a16:colId xmlns:a16="http://schemas.microsoft.com/office/drawing/2014/main" val="20000"/>
                    </a:ext>
                  </a:extLst>
                </a:gridCol>
                <a:gridCol w="921252">
                  <a:extLst>
                    <a:ext uri="{9D8B030D-6E8A-4147-A177-3AD203B41FA5}">
                      <a16:colId xmlns:a16="http://schemas.microsoft.com/office/drawing/2014/main" val="20001"/>
                    </a:ext>
                  </a:extLst>
                </a:gridCol>
                <a:gridCol w="921252">
                  <a:extLst>
                    <a:ext uri="{9D8B030D-6E8A-4147-A177-3AD203B41FA5}">
                      <a16:colId xmlns:a16="http://schemas.microsoft.com/office/drawing/2014/main" val="20002"/>
                    </a:ext>
                  </a:extLst>
                </a:gridCol>
                <a:gridCol w="921252">
                  <a:extLst>
                    <a:ext uri="{9D8B030D-6E8A-4147-A177-3AD203B41FA5}">
                      <a16:colId xmlns:a16="http://schemas.microsoft.com/office/drawing/2014/main" val="20003"/>
                    </a:ext>
                  </a:extLst>
                </a:gridCol>
                <a:gridCol w="921252">
                  <a:extLst>
                    <a:ext uri="{9D8B030D-6E8A-4147-A177-3AD203B41FA5}">
                      <a16:colId xmlns:a16="http://schemas.microsoft.com/office/drawing/2014/main" val="20004"/>
                    </a:ext>
                  </a:extLst>
                </a:gridCol>
                <a:gridCol w="921252">
                  <a:extLst>
                    <a:ext uri="{9D8B030D-6E8A-4147-A177-3AD203B41FA5}">
                      <a16:colId xmlns:a16="http://schemas.microsoft.com/office/drawing/2014/main" val="20005"/>
                    </a:ext>
                  </a:extLst>
                </a:gridCol>
                <a:gridCol w="921252">
                  <a:extLst>
                    <a:ext uri="{9D8B030D-6E8A-4147-A177-3AD203B41FA5}">
                      <a16:colId xmlns:a16="http://schemas.microsoft.com/office/drawing/2014/main" val="20006"/>
                    </a:ext>
                  </a:extLst>
                </a:gridCol>
                <a:gridCol w="921252">
                  <a:extLst>
                    <a:ext uri="{9D8B030D-6E8A-4147-A177-3AD203B41FA5}">
                      <a16:colId xmlns:a16="http://schemas.microsoft.com/office/drawing/2014/main" val="20007"/>
                    </a:ext>
                  </a:extLst>
                </a:gridCol>
                <a:gridCol w="921252">
                  <a:extLst>
                    <a:ext uri="{9D8B030D-6E8A-4147-A177-3AD203B41FA5}">
                      <a16:colId xmlns:a16="http://schemas.microsoft.com/office/drawing/2014/main" val="20008"/>
                    </a:ext>
                  </a:extLst>
                </a:gridCol>
              </a:tblGrid>
              <a:tr h="282199">
                <a:tc>
                  <a:txBody>
                    <a:bodyPr/>
                    <a:lstStyle/>
                    <a:p>
                      <a:pPr algn="ctr" fontAlgn="ctr"/>
                      <a:r>
                        <a:rPr lang="fr-CH" sz="1800" b="0" i="0" u="none" strike="noStrike" dirty="0">
                          <a:solidFill>
                            <a:schemeClr val="tx1"/>
                          </a:solidFill>
                          <a:effectLst/>
                          <a:latin typeface="Arial" panose="020B0604020202020204" pitchFamily="34" charset="0"/>
                          <a:cs typeface="Arial" panose="020B0604020202020204" pitchFamily="34" charset="0"/>
                        </a:rPr>
                        <a:t>GR</a:t>
                      </a:r>
                    </a:p>
                  </a:txBody>
                  <a:tcPr marL="7913" marR="7913" marT="78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800" b="0" i="0" u="none" strike="noStrike" dirty="0">
                          <a:solidFill>
                            <a:schemeClr val="tx1"/>
                          </a:solidFill>
                          <a:effectLst/>
                          <a:latin typeface="Arial" panose="020B0604020202020204" pitchFamily="34" charset="0"/>
                          <a:cs typeface="Arial" panose="020B0604020202020204" pitchFamily="34" charset="0"/>
                        </a:rPr>
                        <a:t>TG</a:t>
                      </a:r>
                    </a:p>
                  </a:txBody>
                  <a:tcPr marL="7913" marR="7913" marT="78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800" b="0" i="0" u="none" strike="noStrike" dirty="0">
                          <a:solidFill>
                            <a:schemeClr val="tx1"/>
                          </a:solidFill>
                          <a:effectLst/>
                          <a:latin typeface="Arial" panose="020B0604020202020204" pitchFamily="34" charset="0"/>
                          <a:cs typeface="Arial" panose="020B0604020202020204" pitchFamily="34" charset="0"/>
                        </a:rPr>
                        <a:t>GL</a:t>
                      </a:r>
                    </a:p>
                  </a:txBody>
                  <a:tcPr marL="7913" marR="7913" marT="78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800" b="0" i="0" u="none" strike="noStrike" dirty="0">
                          <a:solidFill>
                            <a:schemeClr val="tx1"/>
                          </a:solidFill>
                          <a:effectLst/>
                          <a:latin typeface="Arial" panose="020B0604020202020204" pitchFamily="34" charset="0"/>
                          <a:cs typeface="Arial" panose="020B0604020202020204" pitchFamily="34" charset="0"/>
                        </a:rPr>
                        <a:t>VD</a:t>
                      </a:r>
                    </a:p>
                  </a:txBody>
                  <a:tcPr marL="7913" marR="7913" marT="78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800" b="0" i="0" u="none" strike="noStrike" dirty="0">
                          <a:solidFill>
                            <a:schemeClr val="tx1"/>
                          </a:solidFill>
                          <a:effectLst/>
                          <a:latin typeface="Arial" panose="020B0604020202020204" pitchFamily="34" charset="0"/>
                          <a:cs typeface="Arial" panose="020B0604020202020204" pitchFamily="34" charset="0"/>
                        </a:rPr>
                        <a:t>BE</a:t>
                      </a:r>
                    </a:p>
                  </a:txBody>
                  <a:tcPr marL="7913" marR="7913" marT="78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800" b="0" i="0" u="none" strike="noStrike" dirty="0">
                          <a:solidFill>
                            <a:schemeClr val="tx1"/>
                          </a:solidFill>
                          <a:effectLst/>
                          <a:latin typeface="Arial" panose="020B0604020202020204" pitchFamily="34" charset="0"/>
                          <a:cs typeface="Arial" panose="020B0604020202020204" pitchFamily="34" charset="0"/>
                        </a:rPr>
                        <a:t>NW</a:t>
                      </a:r>
                    </a:p>
                  </a:txBody>
                  <a:tcPr marL="7913" marR="7913" marT="78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800" b="0" i="0" u="none" strike="noStrike" dirty="0">
                          <a:solidFill>
                            <a:schemeClr val="tx1"/>
                          </a:solidFill>
                          <a:effectLst/>
                          <a:latin typeface="Arial" panose="020B0604020202020204" pitchFamily="34" charset="0"/>
                          <a:cs typeface="Arial" panose="020B0604020202020204" pitchFamily="34" charset="0"/>
                        </a:rPr>
                        <a:t>AI</a:t>
                      </a:r>
                    </a:p>
                  </a:txBody>
                  <a:tcPr marL="7913" marR="7913" marT="78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800" b="0" i="0" u="none" strike="noStrike" dirty="0">
                          <a:solidFill>
                            <a:schemeClr val="tx1"/>
                          </a:solidFill>
                          <a:effectLst/>
                          <a:latin typeface="Arial" panose="020B0604020202020204" pitchFamily="34" charset="0"/>
                          <a:cs typeface="Arial" panose="020B0604020202020204" pitchFamily="34" charset="0"/>
                        </a:rPr>
                        <a:t>BS</a:t>
                      </a:r>
                    </a:p>
                  </a:txBody>
                  <a:tcPr marL="7913" marR="7913" marT="78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800" b="0" i="0" u="none" strike="noStrike" dirty="0">
                          <a:solidFill>
                            <a:schemeClr val="tx1"/>
                          </a:solidFill>
                          <a:effectLst/>
                          <a:latin typeface="Arial" panose="020B0604020202020204" pitchFamily="34" charset="0"/>
                          <a:cs typeface="Arial" panose="020B0604020202020204" pitchFamily="34" charset="0"/>
                        </a:rPr>
                        <a:t>LU</a:t>
                      </a:r>
                    </a:p>
                  </a:txBody>
                  <a:tcPr marL="7913" marR="7913" marT="78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13139">
                <a:tc>
                  <a:txBody>
                    <a:bodyPr/>
                    <a:lstStyle/>
                    <a:p>
                      <a:pPr algn="ctr" fontAlgn="ctr"/>
                      <a:r>
                        <a:rPr lang="fr-CH" sz="1800" b="0" i="0" u="none" strike="noStrike" dirty="0">
                          <a:solidFill>
                            <a:schemeClr val="tx1"/>
                          </a:solidFill>
                          <a:effectLst/>
                          <a:latin typeface="Arial" panose="020B0604020202020204" pitchFamily="34" charset="0"/>
                          <a:cs typeface="Arial" panose="020B0604020202020204" pitchFamily="34" charset="0"/>
                        </a:rPr>
                        <a:t>0.9%</a:t>
                      </a:r>
                    </a:p>
                  </a:txBody>
                  <a:tcPr marL="7913" marR="7913" marT="78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fr-CH" sz="1800" b="0" i="0" u="none" strike="noStrike" dirty="0">
                          <a:solidFill>
                            <a:schemeClr val="tx1"/>
                          </a:solidFill>
                          <a:effectLst/>
                          <a:latin typeface="Arial" panose="020B0604020202020204" pitchFamily="34" charset="0"/>
                          <a:cs typeface="Arial" panose="020B0604020202020204" pitchFamily="34" charset="0"/>
                        </a:rPr>
                        <a:t>0.6%</a:t>
                      </a:r>
                    </a:p>
                  </a:txBody>
                  <a:tcPr marL="7913" marR="7913" marT="78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fr-CH" sz="1800" b="0" i="0" u="none" strike="noStrike" dirty="0">
                          <a:solidFill>
                            <a:schemeClr val="tx1"/>
                          </a:solidFill>
                          <a:effectLst/>
                          <a:latin typeface="Arial" panose="020B0604020202020204" pitchFamily="34" charset="0"/>
                          <a:cs typeface="Arial" panose="020B0604020202020204" pitchFamily="34" charset="0"/>
                        </a:rPr>
                        <a:t>0.5%</a:t>
                      </a:r>
                    </a:p>
                  </a:txBody>
                  <a:tcPr marL="7913" marR="7913" marT="78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fr-CH" sz="1800" b="0" i="0" u="none" strike="noStrike" dirty="0">
                          <a:solidFill>
                            <a:schemeClr val="tx1"/>
                          </a:solidFill>
                          <a:effectLst/>
                          <a:latin typeface="Arial" panose="020B0604020202020204" pitchFamily="34" charset="0"/>
                          <a:cs typeface="Arial" panose="020B0604020202020204" pitchFamily="34" charset="0"/>
                        </a:rPr>
                        <a:t>0.4%</a:t>
                      </a:r>
                    </a:p>
                  </a:txBody>
                  <a:tcPr marL="7913" marR="7913" marT="78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fr-CH" sz="1800" b="0" i="0" u="none" strike="noStrike" dirty="0">
                          <a:solidFill>
                            <a:schemeClr val="tx1"/>
                          </a:solidFill>
                          <a:effectLst/>
                          <a:latin typeface="Arial" panose="020B0604020202020204" pitchFamily="34" charset="0"/>
                          <a:cs typeface="Arial" panose="020B0604020202020204" pitchFamily="34" charset="0"/>
                        </a:rPr>
                        <a:t>0.2%</a:t>
                      </a:r>
                    </a:p>
                  </a:txBody>
                  <a:tcPr marL="7913" marR="7913" marT="78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fr-CH" sz="1800" b="0" i="0" u="none" strike="noStrike" dirty="0">
                          <a:solidFill>
                            <a:schemeClr val="tx1"/>
                          </a:solidFill>
                          <a:effectLst/>
                          <a:latin typeface="Arial" panose="020B0604020202020204" pitchFamily="34" charset="0"/>
                          <a:cs typeface="Arial" panose="020B0604020202020204" pitchFamily="34" charset="0"/>
                        </a:rPr>
                        <a:t>0.2%</a:t>
                      </a:r>
                    </a:p>
                  </a:txBody>
                  <a:tcPr marL="7913" marR="7913" marT="78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fr-CH" sz="1800" b="0" i="0" u="none" strike="noStrike" dirty="0">
                          <a:solidFill>
                            <a:schemeClr val="tx1"/>
                          </a:solidFill>
                          <a:effectLst/>
                          <a:latin typeface="Arial" panose="020B0604020202020204" pitchFamily="34" charset="0"/>
                          <a:cs typeface="Arial" panose="020B0604020202020204" pitchFamily="34" charset="0"/>
                        </a:rPr>
                        <a:t>0.2%</a:t>
                      </a:r>
                    </a:p>
                  </a:txBody>
                  <a:tcPr marL="7913" marR="7913" marT="78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fr-CH" sz="1800" b="0" i="0" u="none" strike="noStrike" dirty="0">
                          <a:solidFill>
                            <a:schemeClr val="tx1"/>
                          </a:solidFill>
                          <a:effectLst/>
                          <a:latin typeface="Arial" panose="020B0604020202020204" pitchFamily="34" charset="0"/>
                          <a:cs typeface="Arial" panose="020B0604020202020204" pitchFamily="34" charset="0"/>
                        </a:rPr>
                        <a:t>0.1%</a:t>
                      </a:r>
                    </a:p>
                  </a:txBody>
                  <a:tcPr marL="7913" marR="7913" marT="78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fr-CH" sz="1800" b="0" i="0" u="none" strike="noStrike" dirty="0">
                          <a:solidFill>
                            <a:schemeClr val="tx1"/>
                          </a:solidFill>
                          <a:effectLst/>
                          <a:latin typeface="Arial" panose="020B0604020202020204" pitchFamily="34" charset="0"/>
                          <a:cs typeface="Arial" panose="020B0604020202020204" pitchFamily="34" charset="0"/>
                        </a:rPr>
                        <a:t>0.1%</a:t>
                      </a:r>
                    </a:p>
                  </a:txBody>
                  <a:tcPr marL="7913" marR="7913" marT="7896"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bl>
          </a:graphicData>
        </a:graphic>
      </p:graphicFrame>
      <p:graphicFrame>
        <p:nvGraphicFramePr>
          <p:cNvPr id="55" name="Tabelle 54"/>
          <p:cNvGraphicFramePr>
            <a:graphicFrameLocks noGrp="1"/>
          </p:cNvGraphicFramePr>
          <p:nvPr>
            <p:extLst>
              <p:ext uri="{D42A27DB-BD31-4B8C-83A1-F6EECF244321}">
                <p14:modId xmlns:p14="http://schemas.microsoft.com/office/powerpoint/2010/main" val="3130674784"/>
              </p:ext>
            </p:extLst>
          </p:nvPr>
        </p:nvGraphicFramePr>
        <p:xfrm>
          <a:off x="1991544" y="3550865"/>
          <a:ext cx="7301104" cy="796925"/>
        </p:xfrm>
        <a:graphic>
          <a:graphicData uri="http://schemas.openxmlformats.org/drawingml/2006/table">
            <a:tbl>
              <a:tblPr/>
              <a:tblGrid>
                <a:gridCol w="912638">
                  <a:extLst>
                    <a:ext uri="{9D8B030D-6E8A-4147-A177-3AD203B41FA5}">
                      <a16:colId xmlns:a16="http://schemas.microsoft.com/office/drawing/2014/main" val="20000"/>
                    </a:ext>
                  </a:extLst>
                </a:gridCol>
                <a:gridCol w="912638">
                  <a:extLst>
                    <a:ext uri="{9D8B030D-6E8A-4147-A177-3AD203B41FA5}">
                      <a16:colId xmlns:a16="http://schemas.microsoft.com/office/drawing/2014/main" val="20001"/>
                    </a:ext>
                  </a:extLst>
                </a:gridCol>
                <a:gridCol w="912638">
                  <a:extLst>
                    <a:ext uri="{9D8B030D-6E8A-4147-A177-3AD203B41FA5}">
                      <a16:colId xmlns:a16="http://schemas.microsoft.com/office/drawing/2014/main" val="20002"/>
                    </a:ext>
                  </a:extLst>
                </a:gridCol>
                <a:gridCol w="912638">
                  <a:extLst>
                    <a:ext uri="{9D8B030D-6E8A-4147-A177-3AD203B41FA5}">
                      <a16:colId xmlns:a16="http://schemas.microsoft.com/office/drawing/2014/main" val="20003"/>
                    </a:ext>
                  </a:extLst>
                </a:gridCol>
                <a:gridCol w="912638">
                  <a:extLst>
                    <a:ext uri="{9D8B030D-6E8A-4147-A177-3AD203B41FA5}">
                      <a16:colId xmlns:a16="http://schemas.microsoft.com/office/drawing/2014/main" val="20004"/>
                    </a:ext>
                  </a:extLst>
                </a:gridCol>
                <a:gridCol w="912638">
                  <a:extLst>
                    <a:ext uri="{9D8B030D-6E8A-4147-A177-3AD203B41FA5}">
                      <a16:colId xmlns:a16="http://schemas.microsoft.com/office/drawing/2014/main" val="20005"/>
                    </a:ext>
                  </a:extLst>
                </a:gridCol>
                <a:gridCol w="912638">
                  <a:extLst>
                    <a:ext uri="{9D8B030D-6E8A-4147-A177-3AD203B41FA5}">
                      <a16:colId xmlns:a16="http://schemas.microsoft.com/office/drawing/2014/main" val="20006"/>
                    </a:ext>
                  </a:extLst>
                </a:gridCol>
                <a:gridCol w="912638">
                  <a:extLst>
                    <a:ext uri="{9D8B030D-6E8A-4147-A177-3AD203B41FA5}">
                      <a16:colId xmlns:a16="http://schemas.microsoft.com/office/drawing/2014/main" val="20007"/>
                    </a:ext>
                  </a:extLst>
                </a:gridCol>
              </a:tblGrid>
              <a:tr h="282385">
                <a:tc>
                  <a:txBody>
                    <a:bodyPr/>
                    <a:lstStyle/>
                    <a:p>
                      <a:pPr algn="ctr" fontAlgn="ctr"/>
                      <a:r>
                        <a:rPr lang="fr-CH" sz="1800" b="0" i="0" u="none" strike="noStrike" dirty="0">
                          <a:solidFill>
                            <a:srgbClr val="FF0000"/>
                          </a:solidFill>
                          <a:effectLst/>
                          <a:latin typeface="Arial" panose="020B0604020202020204" pitchFamily="34" charset="0"/>
                          <a:cs typeface="Arial" panose="020B0604020202020204" pitchFamily="34" charset="0"/>
                        </a:rPr>
                        <a:t>TI</a:t>
                      </a:r>
                    </a:p>
                  </a:txBody>
                  <a:tcPr marL="7913" marR="7913" marT="791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800" b="0" i="0" u="none" strike="noStrike" dirty="0">
                          <a:solidFill>
                            <a:srgbClr val="FF0000"/>
                          </a:solidFill>
                          <a:effectLst/>
                          <a:latin typeface="Arial" panose="020B0604020202020204" pitchFamily="34" charset="0"/>
                          <a:cs typeface="Arial" panose="020B0604020202020204" pitchFamily="34" charset="0"/>
                        </a:rPr>
                        <a:t>SO</a:t>
                      </a:r>
                    </a:p>
                  </a:txBody>
                  <a:tcPr marL="7913" marR="7913" marT="791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800" b="0" i="0" u="none" strike="noStrike" dirty="0">
                          <a:solidFill>
                            <a:srgbClr val="FF0000"/>
                          </a:solidFill>
                          <a:effectLst/>
                          <a:latin typeface="Arial" panose="020B0604020202020204" pitchFamily="34" charset="0"/>
                          <a:cs typeface="Arial" panose="020B0604020202020204" pitchFamily="34" charset="0"/>
                        </a:rPr>
                        <a:t>AR</a:t>
                      </a:r>
                    </a:p>
                  </a:txBody>
                  <a:tcPr marL="7913" marR="7913" marT="791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800" b="0" i="0" u="none" strike="noStrike" dirty="0">
                          <a:solidFill>
                            <a:srgbClr val="FF0000"/>
                          </a:solidFill>
                          <a:effectLst/>
                          <a:latin typeface="Arial" panose="020B0604020202020204" pitchFamily="34" charset="0"/>
                          <a:cs typeface="Arial" panose="020B0604020202020204" pitchFamily="34" charset="0"/>
                        </a:rPr>
                        <a:t>SG</a:t>
                      </a:r>
                    </a:p>
                  </a:txBody>
                  <a:tcPr marL="7913" marR="7913" marT="791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800" b="0" i="0" u="none" strike="noStrike" dirty="0">
                          <a:solidFill>
                            <a:srgbClr val="FF0000"/>
                          </a:solidFill>
                          <a:effectLst/>
                          <a:latin typeface="Arial" panose="020B0604020202020204" pitchFamily="34" charset="0"/>
                          <a:cs typeface="Arial" panose="020B0604020202020204" pitchFamily="34" charset="0"/>
                        </a:rPr>
                        <a:t>ZG</a:t>
                      </a:r>
                    </a:p>
                  </a:txBody>
                  <a:tcPr marL="7913" marR="7913" marT="791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800" b="0" i="0" u="none" strike="noStrike" dirty="0">
                          <a:solidFill>
                            <a:srgbClr val="FF0000"/>
                          </a:solidFill>
                          <a:effectLst/>
                          <a:latin typeface="Arial" panose="020B0604020202020204" pitchFamily="34" charset="0"/>
                          <a:cs typeface="Arial" panose="020B0604020202020204" pitchFamily="34" charset="0"/>
                        </a:rPr>
                        <a:t>OW</a:t>
                      </a:r>
                    </a:p>
                  </a:txBody>
                  <a:tcPr marL="7913" marR="7913" marT="791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800" b="0" i="0" u="none" strike="noStrike" dirty="0">
                          <a:solidFill>
                            <a:srgbClr val="FF0000"/>
                          </a:solidFill>
                          <a:effectLst/>
                          <a:latin typeface="Arial" panose="020B0604020202020204" pitchFamily="34" charset="0"/>
                          <a:cs typeface="Arial" panose="020B0604020202020204" pitchFamily="34" charset="0"/>
                        </a:rPr>
                        <a:t>SZ</a:t>
                      </a:r>
                    </a:p>
                  </a:txBody>
                  <a:tcPr marL="7913" marR="7913" marT="791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800" b="0" i="0" u="none" strike="noStrike" dirty="0">
                          <a:solidFill>
                            <a:srgbClr val="FF0000"/>
                          </a:solidFill>
                          <a:effectLst/>
                          <a:latin typeface="Arial" panose="020B0604020202020204" pitchFamily="34" charset="0"/>
                          <a:cs typeface="Arial" panose="020B0604020202020204" pitchFamily="34" charset="0"/>
                        </a:rPr>
                        <a:t>BL*</a:t>
                      </a:r>
                    </a:p>
                  </a:txBody>
                  <a:tcPr marL="7913" marR="7913" marT="791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14540">
                <a:tc>
                  <a:txBody>
                    <a:bodyPr/>
                    <a:lstStyle/>
                    <a:p>
                      <a:pPr algn="ctr" fontAlgn="ctr"/>
                      <a:r>
                        <a:rPr lang="fr-CH" sz="1800" b="0" i="0" u="none" strike="noStrike" dirty="0">
                          <a:solidFill>
                            <a:srgbClr val="FF0000"/>
                          </a:solidFill>
                          <a:effectLst/>
                          <a:latin typeface="Arial" panose="020B0604020202020204" pitchFamily="34" charset="0"/>
                          <a:cs typeface="Arial" panose="020B0604020202020204" pitchFamily="34" charset="0"/>
                        </a:rPr>
                        <a:t>-0.5%</a:t>
                      </a:r>
                    </a:p>
                  </a:txBody>
                  <a:tcPr marL="7913" marR="7913" marT="791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fr-CH" sz="1800" b="0" i="0" u="none" strike="noStrike" dirty="0">
                          <a:solidFill>
                            <a:srgbClr val="FF0000"/>
                          </a:solidFill>
                          <a:effectLst/>
                          <a:latin typeface="Arial" panose="020B0604020202020204" pitchFamily="34" charset="0"/>
                          <a:cs typeface="Arial" panose="020B0604020202020204" pitchFamily="34" charset="0"/>
                        </a:rPr>
                        <a:t>-0.6%</a:t>
                      </a:r>
                    </a:p>
                  </a:txBody>
                  <a:tcPr marL="7913" marR="7913" marT="791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fr-CH" sz="1800" b="0" i="0" u="none" strike="noStrike" dirty="0">
                          <a:solidFill>
                            <a:srgbClr val="FF0000"/>
                          </a:solidFill>
                          <a:effectLst/>
                          <a:latin typeface="Arial" panose="020B0604020202020204" pitchFamily="34" charset="0"/>
                          <a:cs typeface="Arial" panose="020B0604020202020204" pitchFamily="34" charset="0"/>
                        </a:rPr>
                        <a:t>-0.8%</a:t>
                      </a:r>
                    </a:p>
                  </a:txBody>
                  <a:tcPr marL="7913" marR="7913" marT="791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fr-CH" sz="1800" b="0" i="0" u="none" strike="noStrike" dirty="0">
                          <a:solidFill>
                            <a:srgbClr val="FF0000"/>
                          </a:solidFill>
                          <a:effectLst/>
                          <a:latin typeface="Arial" panose="020B0604020202020204" pitchFamily="34" charset="0"/>
                          <a:cs typeface="Arial" panose="020B0604020202020204" pitchFamily="34" charset="0"/>
                        </a:rPr>
                        <a:t>-0.8%</a:t>
                      </a:r>
                    </a:p>
                  </a:txBody>
                  <a:tcPr marL="7913" marR="7913" marT="791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fr-CH" sz="1800" b="0" i="0" u="none" strike="noStrike" dirty="0">
                          <a:solidFill>
                            <a:srgbClr val="FF0000"/>
                          </a:solidFill>
                          <a:effectLst/>
                          <a:latin typeface="Arial" panose="020B0604020202020204" pitchFamily="34" charset="0"/>
                          <a:cs typeface="Arial" panose="020B0604020202020204" pitchFamily="34" charset="0"/>
                        </a:rPr>
                        <a:t>-0.9%</a:t>
                      </a:r>
                    </a:p>
                  </a:txBody>
                  <a:tcPr marL="7913" marR="7913" marT="791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fr-CH" sz="1800" b="0" i="0" u="none" strike="noStrike" dirty="0">
                          <a:solidFill>
                            <a:srgbClr val="FF0000"/>
                          </a:solidFill>
                          <a:effectLst/>
                          <a:latin typeface="Arial" panose="020B0604020202020204" pitchFamily="34" charset="0"/>
                          <a:cs typeface="Arial" panose="020B0604020202020204" pitchFamily="34" charset="0"/>
                        </a:rPr>
                        <a:t>-1.0%</a:t>
                      </a:r>
                    </a:p>
                  </a:txBody>
                  <a:tcPr marL="7913" marR="7913" marT="791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fr-CH" sz="1800" b="0" i="0" u="none" strike="noStrike" dirty="0">
                          <a:solidFill>
                            <a:srgbClr val="FF0000"/>
                          </a:solidFill>
                          <a:effectLst/>
                          <a:latin typeface="Arial" panose="020B0604020202020204" pitchFamily="34" charset="0"/>
                          <a:cs typeface="Arial" panose="020B0604020202020204" pitchFamily="34" charset="0"/>
                        </a:rPr>
                        <a:t>-2.5%</a:t>
                      </a:r>
                    </a:p>
                  </a:txBody>
                  <a:tcPr marL="7913" marR="7913" marT="791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fr-CH" sz="1800" b="0" i="0" u="none" strike="noStrike" dirty="0">
                          <a:solidFill>
                            <a:srgbClr val="FF0000"/>
                          </a:solidFill>
                          <a:effectLst/>
                          <a:latin typeface="Arial" panose="020B0604020202020204" pitchFamily="34" charset="0"/>
                          <a:cs typeface="Arial" panose="020B0604020202020204" pitchFamily="34" charset="0"/>
                        </a:rPr>
                        <a:t>-6.7%</a:t>
                      </a:r>
                    </a:p>
                  </a:txBody>
                  <a:tcPr marL="7913" marR="7913" marT="7916"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bl>
          </a:graphicData>
        </a:graphic>
      </p:graphicFrame>
      <p:sp>
        <p:nvSpPr>
          <p:cNvPr id="12" name="Inhaltsplatzhalter 2"/>
          <p:cNvSpPr txBox="1">
            <a:spLocks/>
          </p:cNvSpPr>
          <p:nvPr/>
        </p:nvSpPr>
        <p:spPr>
          <a:xfrm>
            <a:off x="1919537" y="5445224"/>
            <a:ext cx="8445625" cy="5040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de-CH" sz="1950" dirty="0">
              <a:solidFill>
                <a:prstClr val="black"/>
              </a:solidFill>
              <a:latin typeface="NimbusSanNov" pitchFamily="18" charset="0"/>
            </a:endParaRPr>
          </a:p>
        </p:txBody>
      </p:sp>
      <p:sp>
        <p:nvSpPr>
          <p:cNvPr id="13" name="Inhaltsplatzhalter 2"/>
          <p:cNvSpPr txBox="1">
            <a:spLocks/>
          </p:cNvSpPr>
          <p:nvPr/>
        </p:nvSpPr>
        <p:spPr>
          <a:xfrm>
            <a:off x="1919537" y="4873650"/>
            <a:ext cx="8445625" cy="12961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FF0000"/>
              </a:buClr>
              <a:buNone/>
            </a:pPr>
            <a:r>
              <a:rPr lang="de-CH" sz="1800" dirty="0">
                <a:latin typeface="Arial" panose="020B0604020202020204" pitchFamily="34" charset="0"/>
                <a:cs typeface="Arial" panose="020B0604020202020204" pitchFamily="34" charset="0"/>
              </a:rPr>
              <a:t>Keine grossen Veränderungen seit 2013: </a:t>
            </a:r>
          </a:p>
          <a:p>
            <a:pPr>
              <a:buClr>
                <a:srgbClr val="FF0000"/>
              </a:buClr>
              <a:buFont typeface="Wingdings" pitchFamily="2" charset="2"/>
              <a:buChar char="§"/>
            </a:pPr>
            <a:r>
              <a:rPr lang="de-CH" sz="1800" dirty="0">
                <a:solidFill>
                  <a:prstClr val="black"/>
                </a:solidFill>
                <a:latin typeface="Arial" panose="020B0604020202020204" pitchFamily="34" charset="0"/>
                <a:cs typeface="Arial" panose="020B0604020202020204" pitchFamily="34" charset="0"/>
              </a:rPr>
              <a:t>AR, BL, OW, SZ und TI haben weiterhin Defizite</a:t>
            </a:r>
          </a:p>
          <a:p>
            <a:pPr>
              <a:buClr>
                <a:srgbClr val="FF0000"/>
              </a:buClr>
              <a:buFont typeface="Wingdings" pitchFamily="2" charset="2"/>
              <a:buChar char="§"/>
            </a:pPr>
            <a:r>
              <a:rPr lang="de-CH" sz="1800" dirty="0">
                <a:solidFill>
                  <a:prstClr val="black"/>
                </a:solidFill>
                <a:latin typeface="Arial" panose="020B0604020202020204" pitchFamily="34" charset="0"/>
                <a:cs typeface="Arial" panose="020B0604020202020204" pitchFamily="34" charset="0"/>
              </a:rPr>
              <a:t>In TG, NW und SH dürfte sich die finanzielle Lage verbessern</a:t>
            </a:r>
          </a:p>
          <a:p>
            <a:pPr>
              <a:buClr>
                <a:srgbClr val="FF0000"/>
              </a:buClr>
              <a:buFont typeface="Wingdings" pitchFamily="2" charset="2"/>
              <a:buChar char="§"/>
            </a:pPr>
            <a:r>
              <a:rPr lang="de-CH" sz="1800" dirty="0">
                <a:solidFill>
                  <a:prstClr val="black"/>
                </a:solidFill>
                <a:latin typeface="Arial" panose="020B0604020202020204" pitchFamily="34" charset="0"/>
                <a:cs typeface="Arial" panose="020B0604020202020204" pitchFamily="34" charset="0"/>
              </a:rPr>
              <a:t>In ZG und SG zeichnen sich nennenswerte Defizite ab</a:t>
            </a:r>
          </a:p>
        </p:txBody>
      </p:sp>
      <p:sp>
        <p:nvSpPr>
          <p:cNvPr id="15" name="Inhaltsplatzhalter 2"/>
          <p:cNvSpPr txBox="1">
            <a:spLocks/>
          </p:cNvSpPr>
          <p:nvPr/>
        </p:nvSpPr>
        <p:spPr>
          <a:xfrm>
            <a:off x="1919536" y="1341549"/>
            <a:ext cx="7373111" cy="59223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FF0000"/>
              </a:buClr>
              <a:buNone/>
            </a:pPr>
            <a:r>
              <a:rPr lang="de-CH" sz="2200" dirty="0">
                <a:solidFill>
                  <a:prstClr val="black"/>
                </a:solidFill>
                <a:latin typeface="Arial" panose="020B0604020202020204" pitchFamily="34" charset="0"/>
                <a:cs typeface="Arial" panose="020B0604020202020204" pitchFamily="34" charset="0"/>
              </a:rPr>
              <a:t>Anteil des unbereinigten Saldos 2014 am kantonalen BIP</a:t>
            </a:r>
            <a:endParaRPr lang="de-CH" sz="2200" dirty="0">
              <a:solidFill>
                <a:srgbClr val="00B0F0"/>
              </a:solidFill>
              <a:latin typeface="Arial" panose="020B0604020202020204" pitchFamily="34" charset="0"/>
              <a:cs typeface="Arial" panose="020B0604020202020204" pitchFamily="34" charset="0"/>
            </a:endParaRPr>
          </a:p>
        </p:txBody>
      </p:sp>
      <p:graphicFrame>
        <p:nvGraphicFramePr>
          <p:cNvPr id="16" name="Tabelle 15"/>
          <p:cNvGraphicFramePr>
            <a:graphicFrameLocks noGrp="1"/>
          </p:cNvGraphicFramePr>
          <p:nvPr>
            <p:extLst>
              <p:ext uri="{D42A27DB-BD31-4B8C-83A1-F6EECF244321}">
                <p14:modId xmlns:p14="http://schemas.microsoft.com/office/powerpoint/2010/main" val="2250215999"/>
              </p:ext>
            </p:extLst>
          </p:nvPr>
        </p:nvGraphicFramePr>
        <p:xfrm>
          <a:off x="1955541" y="2663800"/>
          <a:ext cx="8280918" cy="795355"/>
        </p:xfrm>
        <a:graphic>
          <a:graphicData uri="http://schemas.openxmlformats.org/drawingml/2006/table">
            <a:tbl>
              <a:tblPr/>
              <a:tblGrid>
                <a:gridCol w="920102">
                  <a:extLst>
                    <a:ext uri="{9D8B030D-6E8A-4147-A177-3AD203B41FA5}">
                      <a16:colId xmlns:a16="http://schemas.microsoft.com/office/drawing/2014/main" val="20000"/>
                    </a:ext>
                  </a:extLst>
                </a:gridCol>
                <a:gridCol w="920102">
                  <a:extLst>
                    <a:ext uri="{9D8B030D-6E8A-4147-A177-3AD203B41FA5}">
                      <a16:colId xmlns:a16="http://schemas.microsoft.com/office/drawing/2014/main" val="20001"/>
                    </a:ext>
                  </a:extLst>
                </a:gridCol>
                <a:gridCol w="920102">
                  <a:extLst>
                    <a:ext uri="{9D8B030D-6E8A-4147-A177-3AD203B41FA5}">
                      <a16:colId xmlns:a16="http://schemas.microsoft.com/office/drawing/2014/main" val="20002"/>
                    </a:ext>
                  </a:extLst>
                </a:gridCol>
                <a:gridCol w="920102">
                  <a:extLst>
                    <a:ext uri="{9D8B030D-6E8A-4147-A177-3AD203B41FA5}">
                      <a16:colId xmlns:a16="http://schemas.microsoft.com/office/drawing/2014/main" val="20003"/>
                    </a:ext>
                  </a:extLst>
                </a:gridCol>
                <a:gridCol w="920102">
                  <a:extLst>
                    <a:ext uri="{9D8B030D-6E8A-4147-A177-3AD203B41FA5}">
                      <a16:colId xmlns:a16="http://schemas.microsoft.com/office/drawing/2014/main" val="20004"/>
                    </a:ext>
                  </a:extLst>
                </a:gridCol>
                <a:gridCol w="920102">
                  <a:extLst>
                    <a:ext uri="{9D8B030D-6E8A-4147-A177-3AD203B41FA5}">
                      <a16:colId xmlns:a16="http://schemas.microsoft.com/office/drawing/2014/main" val="20005"/>
                    </a:ext>
                  </a:extLst>
                </a:gridCol>
                <a:gridCol w="920102">
                  <a:extLst>
                    <a:ext uri="{9D8B030D-6E8A-4147-A177-3AD203B41FA5}">
                      <a16:colId xmlns:a16="http://schemas.microsoft.com/office/drawing/2014/main" val="20006"/>
                    </a:ext>
                  </a:extLst>
                </a:gridCol>
                <a:gridCol w="920102">
                  <a:extLst>
                    <a:ext uri="{9D8B030D-6E8A-4147-A177-3AD203B41FA5}">
                      <a16:colId xmlns:a16="http://schemas.microsoft.com/office/drawing/2014/main" val="20007"/>
                    </a:ext>
                  </a:extLst>
                </a:gridCol>
                <a:gridCol w="920102">
                  <a:extLst>
                    <a:ext uri="{9D8B030D-6E8A-4147-A177-3AD203B41FA5}">
                      <a16:colId xmlns:a16="http://schemas.microsoft.com/office/drawing/2014/main" val="20008"/>
                    </a:ext>
                  </a:extLst>
                </a:gridCol>
              </a:tblGrid>
              <a:tr h="282199">
                <a:tc>
                  <a:txBody>
                    <a:bodyPr/>
                    <a:lstStyle/>
                    <a:p>
                      <a:pPr algn="ctr" fontAlgn="ctr"/>
                      <a:r>
                        <a:rPr lang="fr-CH" sz="1800" b="0" i="0" u="none" strike="noStrike" dirty="0">
                          <a:solidFill>
                            <a:schemeClr val="tx1"/>
                          </a:solidFill>
                          <a:effectLst/>
                          <a:latin typeface="Arial" panose="020B0604020202020204" pitchFamily="34" charset="0"/>
                          <a:cs typeface="Arial" panose="020B0604020202020204" pitchFamily="34" charset="0"/>
                        </a:rPr>
                        <a:t>UR</a:t>
                      </a:r>
                    </a:p>
                  </a:txBody>
                  <a:tcPr marL="7913" marR="7913" marT="78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800" b="0" i="0" u="none" strike="noStrike" dirty="0">
                          <a:solidFill>
                            <a:schemeClr val="tx1"/>
                          </a:solidFill>
                          <a:effectLst/>
                          <a:latin typeface="Arial" panose="020B0604020202020204" pitchFamily="34" charset="0"/>
                          <a:cs typeface="Arial" panose="020B0604020202020204" pitchFamily="34" charset="0"/>
                        </a:rPr>
                        <a:t>JU</a:t>
                      </a:r>
                    </a:p>
                  </a:txBody>
                  <a:tcPr marL="7913" marR="7913" marT="78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800" b="0" i="0" u="none" strike="noStrike" dirty="0">
                          <a:solidFill>
                            <a:schemeClr val="tx1"/>
                          </a:solidFill>
                          <a:effectLst/>
                          <a:latin typeface="Arial" panose="020B0604020202020204" pitchFamily="34" charset="0"/>
                          <a:cs typeface="Arial" panose="020B0604020202020204" pitchFamily="34" charset="0"/>
                        </a:rPr>
                        <a:t>ZH</a:t>
                      </a:r>
                    </a:p>
                  </a:txBody>
                  <a:tcPr marL="7913" marR="7913" marT="78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CH" sz="1800" b="0" i="0" u="none" strike="noStrike" dirty="0">
                          <a:solidFill>
                            <a:schemeClr val="tx1"/>
                          </a:solidFill>
                          <a:effectLst/>
                          <a:latin typeface="Arial" panose="020B0604020202020204" pitchFamily="34" charset="0"/>
                          <a:cs typeface="Arial" panose="020B0604020202020204" pitchFamily="34" charset="0"/>
                        </a:rPr>
                        <a:t>FR</a:t>
                      </a:r>
                    </a:p>
                  </a:txBody>
                  <a:tcPr marL="7913" marR="7913" marT="78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800" b="0" i="0" u="none" strike="noStrike" dirty="0">
                          <a:solidFill>
                            <a:schemeClr val="tx1"/>
                          </a:solidFill>
                          <a:effectLst/>
                          <a:latin typeface="Arial" panose="020B0604020202020204" pitchFamily="34" charset="0"/>
                          <a:cs typeface="Arial" panose="020B0604020202020204" pitchFamily="34" charset="0"/>
                        </a:rPr>
                        <a:t>SH</a:t>
                      </a:r>
                    </a:p>
                  </a:txBody>
                  <a:tcPr marL="7913" marR="7913" marT="78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800" b="0" i="0" u="none" strike="noStrike" dirty="0">
                          <a:solidFill>
                            <a:schemeClr val="tx1"/>
                          </a:solidFill>
                          <a:effectLst/>
                          <a:latin typeface="Arial" panose="020B0604020202020204" pitchFamily="34" charset="0"/>
                          <a:cs typeface="Arial" panose="020B0604020202020204" pitchFamily="34" charset="0"/>
                        </a:rPr>
                        <a:t>GE</a:t>
                      </a:r>
                    </a:p>
                  </a:txBody>
                  <a:tcPr marL="7913" marR="7913" marT="78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800" b="0" i="0" u="none" strike="noStrike" dirty="0">
                          <a:solidFill>
                            <a:schemeClr val="tx1"/>
                          </a:solidFill>
                          <a:effectLst/>
                          <a:latin typeface="Arial" panose="020B0604020202020204" pitchFamily="34" charset="0"/>
                          <a:cs typeface="Arial" panose="020B0604020202020204" pitchFamily="34" charset="0"/>
                        </a:rPr>
                        <a:t>NE</a:t>
                      </a:r>
                    </a:p>
                  </a:txBody>
                  <a:tcPr marL="7913" marR="7913" marT="78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800" b="0" i="0" u="none" strike="noStrike" dirty="0">
                          <a:solidFill>
                            <a:schemeClr val="tx1"/>
                          </a:solidFill>
                          <a:effectLst/>
                          <a:latin typeface="Arial" panose="020B0604020202020204" pitchFamily="34" charset="0"/>
                          <a:cs typeface="Arial" panose="020B0604020202020204" pitchFamily="34" charset="0"/>
                        </a:rPr>
                        <a:t>AG</a:t>
                      </a:r>
                    </a:p>
                  </a:txBody>
                  <a:tcPr marL="7913" marR="7913" marT="78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800" b="0" i="0" u="none" strike="noStrike" dirty="0">
                          <a:solidFill>
                            <a:schemeClr val="tx1"/>
                          </a:solidFill>
                          <a:effectLst/>
                          <a:latin typeface="Arial" panose="020B0604020202020204" pitchFamily="34" charset="0"/>
                          <a:cs typeface="Arial" panose="020B0604020202020204" pitchFamily="34" charset="0"/>
                        </a:rPr>
                        <a:t>VS</a:t>
                      </a:r>
                    </a:p>
                  </a:txBody>
                  <a:tcPr marL="7913" marR="7913" marT="78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13139">
                <a:tc>
                  <a:txBody>
                    <a:bodyPr/>
                    <a:lstStyle/>
                    <a:p>
                      <a:pPr algn="ctr" fontAlgn="ctr"/>
                      <a:r>
                        <a:rPr lang="fr-CH" sz="1800" b="0" i="0" u="none" strike="noStrike" dirty="0">
                          <a:solidFill>
                            <a:schemeClr val="tx1"/>
                          </a:solidFill>
                          <a:effectLst/>
                          <a:latin typeface="Arial" panose="020B0604020202020204" pitchFamily="34" charset="0"/>
                          <a:cs typeface="Arial" panose="020B0604020202020204" pitchFamily="34" charset="0"/>
                        </a:rPr>
                        <a:t>0.1%</a:t>
                      </a:r>
                    </a:p>
                  </a:txBody>
                  <a:tcPr marL="7913" marR="7913" marT="78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fr-CH" sz="1800" b="0" i="0" u="none" strike="noStrike" dirty="0">
                          <a:solidFill>
                            <a:schemeClr val="tx1"/>
                          </a:solidFill>
                          <a:effectLst/>
                          <a:latin typeface="Arial" panose="020B0604020202020204" pitchFamily="34" charset="0"/>
                          <a:cs typeface="Arial" panose="020B0604020202020204" pitchFamily="34" charset="0"/>
                        </a:rPr>
                        <a:t>0.1%</a:t>
                      </a:r>
                    </a:p>
                  </a:txBody>
                  <a:tcPr marL="7913" marR="7913" marT="78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fr-CH" sz="1800" b="0" i="0" u="none" strike="noStrike" dirty="0">
                          <a:solidFill>
                            <a:schemeClr val="tx1"/>
                          </a:solidFill>
                          <a:effectLst/>
                          <a:latin typeface="Arial" panose="020B0604020202020204" pitchFamily="34" charset="0"/>
                          <a:cs typeface="Arial" panose="020B0604020202020204" pitchFamily="34" charset="0"/>
                        </a:rPr>
                        <a:t>0.1%</a:t>
                      </a:r>
                    </a:p>
                  </a:txBody>
                  <a:tcPr marL="7913" marR="7913" marT="7896"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r>
                        <a:rPr lang="fr-CH" sz="1800" b="0" i="0" u="none" strike="noStrike" dirty="0">
                          <a:solidFill>
                            <a:schemeClr val="tx1"/>
                          </a:solidFill>
                          <a:effectLst/>
                          <a:latin typeface="Arial" panose="020B0604020202020204" pitchFamily="34" charset="0"/>
                          <a:cs typeface="Arial" panose="020B0604020202020204" pitchFamily="34" charset="0"/>
                        </a:rPr>
                        <a:t>-0.1%</a:t>
                      </a:r>
                    </a:p>
                  </a:txBody>
                  <a:tcPr marL="7913" marR="7913" marT="78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fr-CH" sz="1800" b="0" i="0" u="none" strike="noStrike" dirty="0">
                          <a:solidFill>
                            <a:schemeClr val="tx1"/>
                          </a:solidFill>
                          <a:effectLst/>
                          <a:latin typeface="Arial" panose="020B0604020202020204" pitchFamily="34" charset="0"/>
                          <a:cs typeface="Arial" panose="020B0604020202020204" pitchFamily="34" charset="0"/>
                        </a:rPr>
                        <a:t>-0.2%</a:t>
                      </a:r>
                    </a:p>
                  </a:txBody>
                  <a:tcPr marL="7913" marR="7913" marT="78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fr-CH" sz="1800" b="0" i="0" u="none" strike="noStrike" dirty="0">
                          <a:solidFill>
                            <a:schemeClr val="tx1"/>
                          </a:solidFill>
                          <a:effectLst/>
                          <a:latin typeface="Arial" panose="020B0604020202020204" pitchFamily="34" charset="0"/>
                          <a:cs typeface="Arial" panose="020B0604020202020204" pitchFamily="34" charset="0"/>
                        </a:rPr>
                        <a:t>-0.2%</a:t>
                      </a:r>
                    </a:p>
                  </a:txBody>
                  <a:tcPr marL="7913" marR="7913" marT="78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fr-CH" sz="1800" b="0" i="0" u="none" strike="noStrike" dirty="0">
                          <a:solidFill>
                            <a:schemeClr val="tx1"/>
                          </a:solidFill>
                          <a:effectLst/>
                          <a:latin typeface="Arial" panose="020B0604020202020204" pitchFamily="34" charset="0"/>
                          <a:cs typeface="Arial" panose="020B0604020202020204" pitchFamily="34" charset="0"/>
                        </a:rPr>
                        <a:t>-0.4%</a:t>
                      </a:r>
                    </a:p>
                  </a:txBody>
                  <a:tcPr marL="7913" marR="7913" marT="78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fr-CH" sz="1800" b="0" i="0" u="none" strike="noStrike" dirty="0">
                          <a:solidFill>
                            <a:schemeClr val="tx1"/>
                          </a:solidFill>
                          <a:effectLst/>
                          <a:latin typeface="Arial" panose="020B0604020202020204" pitchFamily="34" charset="0"/>
                          <a:cs typeface="Arial" panose="020B0604020202020204" pitchFamily="34" charset="0"/>
                        </a:rPr>
                        <a:t>-0.4%</a:t>
                      </a:r>
                    </a:p>
                  </a:txBody>
                  <a:tcPr marL="7913" marR="7913" marT="78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fr-CH" sz="1800" b="0" i="0" u="none" strike="noStrike" dirty="0">
                          <a:solidFill>
                            <a:schemeClr val="tx1"/>
                          </a:solidFill>
                          <a:effectLst/>
                          <a:latin typeface="Arial" panose="020B0604020202020204" pitchFamily="34" charset="0"/>
                          <a:cs typeface="Arial" panose="020B0604020202020204" pitchFamily="34" charset="0"/>
                        </a:rPr>
                        <a:t>-0.5%</a:t>
                      </a:r>
                    </a:p>
                  </a:txBody>
                  <a:tcPr marL="7913" marR="7913" marT="7896"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bl>
          </a:graphicData>
        </a:graphic>
      </p:graphicFrame>
      <p:sp>
        <p:nvSpPr>
          <p:cNvPr id="11" name="Rectangle 4"/>
          <p:cNvSpPr>
            <a:spLocks noChangeArrowheads="1"/>
          </p:cNvSpPr>
          <p:nvPr/>
        </p:nvSpPr>
        <p:spPr bwMode="auto">
          <a:xfrm>
            <a:off x="2209800" y="457201"/>
            <a:ext cx="7086600" cy="530225"/>
          </a:xfrm>
          <a:prstGeom prst="rect">
            <a:avLst/>
          </a:prstGeom>
          <a:noFill/>
          <a:ln w="9525">
            <a:noFill/>
            <a:miter lim="800000"/>
            <a:headEnd/>
            <a:tailEnd/>
          </a:ln>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de-DE" altLang="de-DE" sz="1300" dirty="0"/>
              <a:t>SP Sommeruni 4.-7. August 2016 </a:t>
            </a:r>
          </a:p>
          <a:p>
            <a:r>
              <a:rPr lang="de-DE" altLang="de-DE" sz="1500" b="1" dirty="0"/>
              <a:t>Staatsfinanzen </a:t>
            </a:r>
            <a:endParaRPr lang="de-DE" altLang="de-DE" sz="1500" dirty="0"/>
          </a:p>
        </p:txBody>
      </p:sp>
      <p:pic>
        <p:nvPicPr>
          <p:cNvPr id="17" name="Picture 9" descr="SP_Bildmarke_positiv_4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59900" y="457200"/>
            <a:ext cx="7191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feld 6"/>
          <p:cNvSpPr txBox="1">
            <a:spLocks noChangeArrowheads="1"/>
          </p:cNvSpPr>
          <p:nvPr/>
        </p:nvSpPr>
        <p:spPr bwMode="auto">
          <a:xfrm>
            <a:off x="2209800" y="6394320"/>
            <a:ext cx="14922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de-DE" altLang="de-DE" sz="1300" dirty="0"/>
              <a:t>4.-7. August 2016</a:t>
            </a:r>
          </a:p>
        </p:txBody>
      </p:sp>
      <p:sp>
        <p:nvSpPr>
          <p:cNvPr id="19" name="Textfeld 8"/>
          <p:cNvSpPr txBox="1">
            <a:spLocks noChangeArrowheads="1"/>
          </p:cNvSpPr>
          <p:nvPr/>
        </p:nvSpPr>
        <p:spPr bwMode="auto">
          <a:xfrm>
            <a:off x="7582765" y="6394320"/>
            <a:ext cx="24384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de-DE" altLang="de-DE" sz="1300" dirty="0"/>
              <a:t>Daniel Kopp / </a:t>
            </a:r>
            <a:r>
              <a:rPr lang="de-DE" altLang="de-DE" sz="1300" dirty="0" err="1"/>
              <a:t>Mattea</a:t>
            </a:r>
            <a:r>
              <a:rPr lang="de-DE" altLang="de-DE" sz="1300" dirty="0"/>
              <a:t> Meyer </a:t>
            </a:r>
          </a:p>
        </p:txBody>
      </p:sp>
    </p:spTree>
    <p:extLst>
      <p:ext uri="{BB962C8B-B14F-4D97-AF65-F5344CB8AC3E}">
        <p14:creationId xmlns:p14="http://schemas.microsoft.com/office/powerpoint/2010/main" val="53681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nhaltsplatzhalter 2"/>
          <p:cNvSpPr>
            <a:spLocks noGrp="1"/>
          </p:cNvSpPr>
          <p:nvPr>
            <p:ph idx="1"/>
          </p:nvPr>
        </p:nvSpPr>
        <p:spPr>
          <a:xfrm>
            <a:off x="939961" y="1970610"/>
            <a:ext cx="10312078" cy="4160951"/>
          </a:xfrm>
        </p:spPr>
        <p:txBody>
          <a:bodyPr>
            <a:noAutofit/>
          </a:bodyPr>
          <a:lstStyle/>
          <a:p>
            <a:pPr marL="0" indent="0">
              <a:buClr>
                <a:srgbClr val="FF0000"/>
              </a:buClr>
              <a:buNone/>
            </a:pPr>
            <a:r>
              <a:rPr lang="de-CH" sz="2000" dirty="0">
                <a:latin typeface="Arial" panose="020B0604020202020204" pitchFamily="34" charset="0"/>
                <a:cs typeface="Arial" panose="020B0604020202020204" pitchFamily="34" charset="0"/>
              </a:rPr>
              <a:t>	</a:t>
            </a:r>
            <a:r>
              <a:rPr lang="de-CH" sz="1800" dirty="0">
                <a:latin typeface="Arial" panose="020B0604020202020204" pitchFamily="34" charset="0"/>
                <a:cs typeface="Arial" panose="020B0604020202020204" pitchFamily="34" charset="0"/>
              </a:rPr>
              <a:t>Strukturelles Finanzierungsergebnis: ohne ausserordentliche Transaktionen, 	Investitions- und Konjunkturschwankungen</a:t>
            </a:r>
            <a:endParaRPr lang="de-CH" sz="1950" dirty="0">
              <a:latin typeface="NimbusSanNov" pitchFamily="18" charset="0"/>
            </a:endParaRPr>
          </a:p>
        </p:txBody>
      </p:sp>
      <p:sp>
        <p:nvSpPr>
          <p:cNvPr id="14" name="Inhaltsplatzhalter 2"/>
          <p:cNvSpPr txBox="1">
            <a:spLocks/>
          </p:cNvSpPr>
          <p:nvPr/>
        </p:nvSpPr>
        <p:spPr>
          <a:xfrm>
            <a:off x="1919537" y="4341984"/>
            <a:ext cx="8517633" cy="10441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CH" sz="1400" i="1" dirty="0">
                <a:solidFill>
                  <a:prstClr val="black"/>
                </a:solidFill>
                <a:latin typeface="Arial" panose="020B0604020202020204" pitchFamily="34" charset="0"/>
                <a:cs typeface="Arial" panose="020B0604020202020204" pitchFamily="34" charset="0"/>
              </a:rPr>
              <a:t>Quelle: Eigene Berechnungen basierend auf den Finanzstatistikdaten der Eidgenössische Finanzverwaltung, Daten des Bundesamtes für Statistik sowie Informationen aus den kantonalen Rechnungen und Budgets. </a:t>
            </a:r>
          </a:p>
          <a:p>
            <a:pPr marL="0" indent="0">
              <a:buNone/>
            </a:pPr>
            <a:r>
              <a:rPr lang="de-CH" sz="1400" i="1" dirty="0">
                <a:solidFill>
                  <a:prstClr val="black"/>
                </a:solidFill>
                <a:latin typeface="Arial" panose="020B0604020202020204" pitchFamily="34" charset="0"/>
                <a:cs typeface="Arial" panose="020B0604020202020204" pitchFamily="34" charset="0"/>
              </a:rPr>
              <a:t>Für SO und UR ist die Konjunkturbereinigung mit dem hier verwendeten Verfahren nicht möglich.</a:t>
            </a:r>
          </a:p>
          <a:p>
            <a:pPr marL="0" indent="0">
              <a:buNone/>
            </a:pPr>
            <a:endParaRPr lang="de-CH" sz="1400" dirty="0">
              <a:solidFill>
                <a:prstClr val="black"/>
              </a:solidFill>
              <a:latin typeface="NimbusSanNov" pitchFamily="18" charset="0"/>
            </a:endParaRPr>
          </a:p>
          <a:p>
            <a:pPr marL="0" indent="0">
              <a:buNone/>
            </a:pPr>
            <a:endParaRPr lang="de-CH" sz="1400" dirty="0">
              <a:solidFill>
                <a:prstClr val="black"/>
              </a:solidFill>
              <a:latin typeface="NimbusSanNov" pitchFamily="18" charset="0"/>
            </a:endParaRPr>
          </a:p>
          <a:p>
            <a:pPr marL="0" indent="0">
              <a:buNone/>
            </a:pPr>
            <a:endParaRPr lang="de-CH" sz="2400" dirty="0">
              <a:solidFill>
                <a:prstClr val="black"/>
              </a:solidFill>
            </a:endParaRPr>
          </a:p>
        </p:txBody>
      </p:sp>
      <p:graphicFrame>
        <p:nvGraphicFramePr>
          <p:cNvPr id="54" name="Tabelle 53"/>
          <p:cNvGraphicFramePr>
            <a:graphicFrameLocks noGrp="1"/>
          </p:cNvGraphicFramePr>
          <p:nvPr>
            <p:extLst>
              <p:ext uri="{D42A27DB-BD31-4B8C-83A1-F6EECF244321}">
                <p14:modId xmlns:p14="http://schemas.microsoft.com/office/powerpoint/2010/main" val="1736819698"/>
              </p:ext>
            </p:extLst>
          </p:nvPr>
        </p:nvGraphicFramePr>
        <p:xfrm>
          <a:off x="2001885" y="2767662"/>
          <a:ext cx="8363277" cy="795375"/>
        </p:xfrm>
        <a:graphic>
          <a:graphicData uri="http://schemas.openxmlformats.org/drawingml/2006/table">
            <a:tbl>
              <a:tblPr/>
              <a:tblGrid>
                <a:gridCol w="702965">
                  <a:extLst>
                    <a:ext uri="{9D8B030D-6E8A-4147-A177-3AD203B41FA5}">
                      <a16:colId xmlns:a16="http://schemas.microsoft.com/office/drawing/2014/main" val="20000"/>
                    </a:ext>
                  </a:extLst>
                </a:gridCol>
                <a:gridCol w="702965">
                  <a:extLst>
                    <a:ext uri="{9D8B030D-6E8A-4147-A177-3AD203B41FA5}">
                      <a16:colId xmlns:a16="http://schemas.microsoft.com/office/drawing/2014/main" val="20001"/>
                    </a:ext>
                  </a:extLst>
                </a:gridCol>
                <a:gridCol w="702965">
                  <a:extLst>
                    <a:ext uri="{9D8B030D-6E8A-4147-A177-3AD203B41FA5}">
                      <a16:colId xmlns:a16="http://schemas.microsoft.com/office/drawing/2014/main" val="20002"/>
                    </a:ext>
                  </a:extLst>
                </a:gridCol>
                <a:gridCol w="702965">
                  <a:extLst>
                    <a:ext uri="{9D8B030D-6E8A-4147-A177-3AD203B41FA5}">
                      <a16:colId xmlns:a16="http://schemas.microsoft.com/office/drawing/2014/main" val="20003"/>
                    </a:ext>
                  </a:extLst>
                </a:gridCol>
                <a:gridCol w="702965">
                  <a:extLst>
                    <a:ext uri="{9D8B030D-6E8A-4147-A177-3AD203B41FA5}">
                      <a16:colId xmlns:a16="http://schemas.microsoft.com/office/drawing/2014/main" val="20004"/>
                    </a:ext>
                  </a:extLst>
                </a:gridCol>
                <a:gridCol w="702965">
                  <a:extLst>
                    <a:ext uri="{9D8B030D-6E8A-4147-A177-3AD203B41FA5}">
                      <a16:colId xmlns:a16="http://schemas.microsoft.com/office/drawing/2014/main" val="20005"/>
                    </a:ext>
                  </a:extLst>
                </a:gridCol>
                <a:gridCol w="702965">
                  <a:extLst>
                    <a:ext uri="{9D8B030D-6E8A-4147-A177-3AD203B41FA5}">
                      <a16:colId xmlns:a16="http://schemas.microsoft.com/office/drawing/2014/main" val="20006"/>
                    </a:ext>
                  </a:extLst>
                </a:gridCol>
                <a:gridCol w="702965">
                  <a:extLst>
                    <a:ext uri="{9D8B030D-6E8A-4147-A177-3AD203B41FA5}">
                      <a16:colId xmlns:a16="http://schemas.microsoft.com/office/drawing/2014/main" val="20007"/>
                    </a:ext>
                  </a:extLst>
                </a:gridCol>
                <a:gridCol w="702965">
                  <a:extLst>
                    <a:ext uri="{9D8B030D-6E8A-4147-A177-3AD203B41FA5}">
                      <a16:colId xmlns:a16="http://schemas.microsoft.com/office/drawing/2014/main" val="20008"/>
                    </a:ext>
                  </a:extLst>
                </a:gridCol>
                <a:gridCol w="702965">
                  <a:extLst>
                    <a:ext uri="{9D8B030D-6E8A-4147-A177-3AD203B41FA5}">
                      <a16:colId xmlns:a16="http://schemas.microsoft.com/office/drawing/2014/main" val="20009"/>
                    </a:ext>
                  </a:extLst>
                </a:gridCol>
                <a:gridCol w="702965">
                  <a:extLst>
                    <a:ext uri="{9D8B030D-6E8A-4147-A177-3AD203B41FA5}">
                      <a16:colId xmlns:a16="http://schemas.microsoft.com/office/drawing/2014/main" val="20010"/>
                    </a:ext>
                  </a:extLst>
                </a:gridCol>
                <a:gridCol w="630662">
                  <a:extLst>
                    <a:ext uri="{9D8B030D-6E8A-4147-A177-3AD203B41FA5}">
                      <a16:colId xmlns:a16="http://schemas.microsoft.com/office/drawing/2014/main" val="20011"/>
                    </a:ext>
                  </a:extLst>
                </a:gridCol>
              </a:tblGrid>
              <a:tr h="282199">
                <a:tc>
                  <a:txBody>
                    <a:bodyPr/>
                    <a:lstStyle/>
                    <a:p>
                      <a:pPr algn="ctr" fontAlgn="ctr"/>
                      <a:r>
                        <a:rPr lang="fr-CH" sz="1800" b="0" i="0" u="none" strike="noStrike" dirty="0">
                          <a:solidFill>
                            <a:srgbClr val="000000"/>
                          </a:solidFill>
                          <a:effectLst/>
                          <a:latin typeface="Arial" panose="020B0604020202020204" pitchFamily="34" charset="0"/>
                          <a:cs typeface="Arial" panose="020B0604020202020204" pitchFamily="34" charset="0"/>
                        </a:rPr>
                        <a:t>VD</a:t>
                      </a:r>
                    </a:p>
                  </a:txBody>
                  <a:tcPr marL="7913" marR="7913" marT="78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800" b="0" i="0" u="none" strike="noStrike" dirty="0">
                          <a:solidFill>
                            <a:srgbClr val="000000"/>
                          </a:solidFill>
                          <a:effectLst/>
                          <a:latin typeface="Arial" panose="020B0604020202020204" pitchFamily="34" charset="0"/>
                          <a:cs typeface="Arial" panose="020B0604020202020204" pitchFamily="34" charset="0"/>
                        </a:rPr>
                        <a:t>GL</a:t>
                      </a:r>
                    </a:p>
                  </a:txBody>
                  <a:tcPr marL="7913" marR="7913" marT="78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800" b="0" i="0" u="none" strike="noStrike" dirty="0">
                          <a:solidFill>
                            <a:srgbClr val="000000"/>
                          </a:solidFill>
                          <a:effectLst/>
                          <a:latin typeface="Arial" panose="020B0604020202020204" pitchFamily="34" charset="0"/>
                          <a:cs typeface="Arial" panose="020B0604020202020204" pitchFamily="34" charset="0"/>
                        </a:rPr>
                        <a:t>LU</a:t>
                      </a:r>
                    </a:p>
                  </a:txBody>
                  <a:tcPr marL="7913" marR="7913" marT="78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800" b="0" i="0" u="none" strike="noStrike" dirty="0">
                          <a:solidFill>
                            <a:srgbClr val="000000"/>
                          </a:solidFill>
                          <a:effectLst/>
                          <a:latin typeface="Arial" panose="020B0604020202020204" pitchFamily="34" charset="0"/>
                          <a:cs typeface="Arial" panose="020B0604020202020204" pitchFamily="34" charset="0"/>
                        </a:rPr>
                        <a:t>NE</a:t>
                      </a:r>
                    </a:p>
                  </a:txBody>
                  <a:tcPr marL="7913" marR="7913" marT="78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800" b="0" i="0" u="none" strike="noStrike" dirty="0">
                          <a:solidFill>
                            <a:srgbClr val="000000"/>
                          </a:solidFill>
                          <a:effectLst/>
                          <a:latin typeface="Arial" panose="020B0604020202020204" pitchFamily="34" charset="0"/>
                          <a:cs typeface="Arial" panose="020B0604020202020204" pitchFamily="34" charset="0"/>
                        </a:rPr>
                        <a:t>GE</a:t>
                      </a:r>
                    </a:p>
                  </a:txBody>
                  <a:tcPr marL="7913" marR="7913" marT="78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800" b="0" i="0" u="none" strike="noStrike" dirty="0">
                          <a:solidFill>
                            <a:srgbClr val="000000"/>
                          </a:solidFill>
                          <a:effectLst/>
                          <a:latin typeface="Arial" panose="020B0604020202020204" pitchFamily="34" charset="0"/>
                          <a:cs typeface="Arial" panose="020B0604020202020204" pitchFamily="34" charset="0"/>
                        </a:rPr>
                        <a:t>VS</a:t>
                      </a:r>
                    </a:p>
                  </a:txBody>
                  <a:tcPr marL="7913" marR="7913" marT="78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800" b="0" i="0" u="none" strike="noStrike" dirty="0">
                          <a:solidFill>
                            <a:srgbClr val="000000"/>
                          </a:solidFill>
                          <a:effectLst/>
                          <a:latin typeface="Arial" panose="020B0604020202020204" pitchFamily="34" charset="0"/>
                          <a:cs typeface="Arial" panose="020B0604020202020204" pitchFamily="34" charset="0"/>
                        </a:rPr>
                        <a:t>AG</a:t>
                      </a:r>
                    </a:p>
                  </a:txBody>
                  <a:tcPr marL="7913" marR="7913" marT="78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800" b="0" i="0" u="none" strike="noStrike" dirty="0">
                          <a:solidFill>
                            <a:srgbClr val="000000"/>
                          </a:solidFill>
                          <a:effectLst/>
                          <a:latin typeface="Arial" panose="020B0604020202020204" pitchFamily="34" charset="0"/>
                          <a:cs typeface="Arial" panose="020B0604020202020204" pitchFamily="34" charset="0"/>
                        </a:rPr>
                        <a:t>BS</a:t>
                      </a:r>
                    </a:p>
                  </a:txBody>
                  <a:tcPr marL="7913" marR="7913" marT="78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800" b="0" i="0" u="none" strike="noStrike" dirty="0">
                          <a:solidFill>
                            <a:schemeClr val="tx1"/>
                          </a:solidFill>
                          <a:effectLst/>
                          <a:latin typeface="Arial" panose="020B0604020202020204" pitchFamily="34" charset="0"/>
                          <a:cs typeface="Arial" panose="020B0604020202020204" pitchFamily="34" charset="0"/>
                        </a:rPr>
                        <a:t>ZH</a:t>
                      </a:r>
                    </a:p>
                  </a:txBody>
                  <a:tcPr marL="7913" marR="7913" marT="78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CH" sz="1800" b="0" i="0" u="none" strike="noStrike" dirty="0">
                          <a:solidFill>
                            <a:srgbClr val="000000"/>
                          </a:solidFill>
                          <a:effectLst/>
                          <a:latin typeface="Arial" panose="020B0604020202020204" pitchFamily="34" charset="0"/>
                          <a:cs typeface="Arial" panose="020B0604020202020204" pitchFamily="34" charset="0"/>
                        </a:rPr>
                        <a:t>BE</a:t>
                      </a:r>
                    </a:p>
                  </a:txBody>
                  <a:tcPr marL="7913" marR="7913" marT="78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800" b="0" i="0" u="none" strike="noStrike" dirty="0">
                          <a:solidFill>
                            <a:srgbClr val="000000"/>
                          </a:solidFill>
                          <a:effectLst/>
                          <a:latin typeface="Arial" panose="020B0604020202020204" pitchFamily="34" charset="0"/>
                          <a:cs typeface="Arial" panose="020B0604020202020204" pitchFamily="34" charset="0"/>
                        </a:rPr>
                        <a:t>AI</a:t>
                      </a:r>
                    </a:p>
                  </a:txBody>
                  <a:tcPr marL="7913" marR="7913" marT="791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800" b="0" i="0" u="none" strike="noStrike" dirty="0">
                          <a:solidFill>
                            <a:srgbClr val="000000"/>
                          </a:solidFill>
                          <a:effectLst/>
                          <a:latin typeface="Arial" panose="020B0604020202020204" pitchFamily="34" charset="0"/>
                          <a:cs typeface="Arial" panose="020B0604020202020204" pitchFamily="34" charset="0"/>
                        </a:rPr>
                        <a:t>JU</a:t>
                      </a:r>
                    </a:p>
                  </a:txBody>
                  <a:tcPr marL="7913" marR="7913" marT="791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13139">
                <a:tc>
                  <a:txBody>
                    <a:bodyPr/>
                    <a:lstStyle/>
                    <a:p>
                      <a:pPr algn="ctr" fontAlgn="ctr"/>
                      <a:r>
                        <a:rPr lang="fr-CH" sz="1800" b="0" i="0" u="none" strike="noStrike" dirty="0">
                          <a:solidFill>
                            <a:srgbClr val="000000"/>
                          </a:solidFill>
                          <a:effectLst/>
                          <a:latin typeface="Arial" panose="020B0604020202020204" pitchFamily="34" charset="0"/>
                          <a:cs typeface="Arial" panose="020B0604020202020204" pitchFamily="34" charset="0"/>
                        </a:rPr>
                        <a:t>1.7%</a:t>
                      </a:r>
                    </a:p>
                  </a:txBody>
                  <a:tcPr marL="7913" marR="7913" marT="78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fr-CH" sz="1800" b="0" i="0" u="none" strike="noStrike" dirty="0">
                          <a:solidFill>
                            <a:srgbClr val="000000"/>
                          </a:solidFill>
                          <a:effectLst/>
                          <a:latin typeface="Arial" panose="020B0604020202020204" pitchFamily="34" charset="0"/>
                          <a:cs typeface="Arial" panose="020B0604020202020204" pitchFamily="34" charset="0"/>
                        </a:rPr>
                        <a:t>0.5%</a:t>
                      </a:r>
                    </a:p>
                  </a:txBody>
                  <a:tcPr marL="7913" marR="7913" marT="78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fr-CH" sz="1800" b="0" i="0" u="none" strike="noStrike" dirty="0">
                          <a:solidFill>
                            <a:srgbClr val="000000"/>
                          </a:solidFill>
                          <a:effectLst/>
                          <a:latin typeface="Arial" panose="020B0604020202020204" pitchFamily="34" charset="0"/>
                          <a:cs typeface="Arial" panose="020B0604020202020204" pitchFamily="34" charset="0"/>
                        </a:rPr>
                        <a:t>0.4%</a:t>
                      </a:r>
                    </a:p>
                  </a:txBody>
                  <a:tcPr marL="7913" marR="7913" marT="78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fr-CH" sz="1800" b="0" i="0" u="none" strike="noStrike" dirty="0">
                          <a:solidFill>
                            <a:srgbClr val="000000"/>
                          </a:solidFill>
                          <a:effectLst/>
                          <a:latin typeface="Arial" panose="020B0604020202020204" pitchFamily="34" charset="0"/>
                          <a:cs typeface="Arial" panose="020B0604020202020204" pitchFamily="34" charset="0"/>
                        </a:rPr>
                        <a:t>0.1%</a:t>
                      </a:r>
                    </a:p>
                  </a:txBody>
                  <a:tcPr marL="7913" marR="7913" marT="78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fr-CH" sz="1800" b="0" i="0" u="none" strike="noStrike" dirty="0">
                          <a:solidFill>
                            <a:srgbClr val="000000"/>
                          </a:solidFill>
                          <a:effectLst/>
                          <a:latin typeface="Arial" panose="020B0604020202020204" pitchFamily="34" charset="0"/>
                          <a:cs typeface="Arial" panose="020B0604020202020204" pitchFamily="34" charset="0"/>
                        </a:rPr>
                        <a:t>0.1%</a:t>
                      </a:r>
                    </a:p>
                  </a:txBody>
                  <a:tcPr marL="7913" marR="7913" marT="78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fr-CH" sz="1800" b="0" i="0" u="none" strike="noStrike" dirty="0">
                          <a:solidFill>
                            <a:srgbClr val="000000"/>
                          </a:solidFill>
                          <a:effectLst/>
                          <a:latin typeface="Arial" panose="020B0604020202020204" pitchFamily="34" charset="0"/>
                          <a:cs typeface="Arial" panose="020B0604020202020204" pitchFamily="34" charset="0"/>
                        </a:rPr>
                        <a:t>0.0%</a:t>
                      </a:r>
                    </a:p>
                  </a:txBody>
                  <a:tcPr marL="7913" marR="7913" marT="78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fr-CH" sz="1800" b="0" i="0" u="none" strike="noStrike" dirty="0">
                          <a:solidFill>
                            <a:srgbClr val="000000"/>
                          </a:solidFill>
                          <a:effectLst/>
                          <a:latin typeface="Arial" panose="020B0604020202020204" pitchFamily="34" charset="0"/>
                          <a:cs typeface="Arial" panose="020B0604020202020204" pitchFamily="34" charset="0"/>
                        </a:rPr>
                        <a:t>-0.1%</a:t>
                      </a:r>
                    </a:p>
                  </a:txBody>
                  <a:tcPr marL="7913" marR="7913" marT="78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fr-CH" sz="1800" b="0" i="0" u="none" strike="noStrike" dirty="0">
                          <a:solidFill>
                            <a:srgbClr val="000000"/>
                          </a:solidFill>
                          <a:effectLst/>
                          <a:latin typeface="Arial" panose="020B0604020202020204" pitchFamily="34" charset="0"/>
                          <a:cs typeface="Arial" panose="020B0604020202020204" pitchFamily="34" charset="0"/>
                        </a:rPr>
                        <a:t>-0.1%</a:t>
                      </a:r>
                    </a:p>
                  </a:txBody>
                  <a:tcPr marL="7913" marR="7913" marT="78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fr-CH" sz="1800" b="0" i="0" u="none" strike="noStrike" dirty="0">
                          <a:solidFill>
                            <a:schemeClr val="tx1"/>
                          </a:solidFill>
                          <a:effectLst/>
                          <a:latin typeface="Arial" panose="020B0604020202020204" pitchFamily="34" charset="0"/>
                          <a:cs typeface="Arial" panose="020B0604020202020204" pitchFamily="34" charset="0"/>
                        </a:rPr>
                        <a:t>-0.1%</a:t>
                      </a:r>
                    </a:p>
                  </a:txBody>
                  <a:tcPr marL="7913" marR="7913" marT="7896"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r>
                        <a:rPr lang="fr-CH" sz="1800" b="0" i="0" u="none" strike="noStrike" dirty="0">
                          <a:solidFill>
                            <a:srgbClr val="000000"/>
                          </a:solidFill>
                          <a:effectLst/>
                          <a:latin typeface="Arial" panose="020B0604020202020204" pitchFamily="34" charset="0"/>
                          <a:cs typeface="Arial" panose="020B0604020202020204" pitchFamily="34" charset="0"/>
                        </a:rPr>
                        <a:t>-0.1%</a:t>
                      </a:r>
                    </a:p>
                  </a:txBody>
                  <a:tcPr marL="7913" marR="7913" marT="78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fr-CH" sz="1800" b="0" i="0" u="none" strike="noStrike" dirty="0">
                          <a:solidFill>
                            <a:srgbClr val="000000"/>
                          </a:solidFill>
                          <a:effectLst/>
                          <a:latin typeface="Arial" panose="020B0604020202020204" pitchFamily="34" charset="0"/>
                          <a:cs typeface="Arial" panose="020B0604020202020204" pitchFamily="34" charset="0"/>
                        </a:rPr>
                        <a:t>-0.1%</a:t>
                      </a:r>
                    </a:p>
                  </a:txBody>
                  <a:tcPr marL="7913" marR="7913" marT="791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fr-CH" sz="1800" b="0" i="0" u="none" strike="noStrike" dirty="0">
                          <a:solidFill>
                            <a:srgbClr val="000000"/>
                          </a:solidFill>
                          <a:effectLst/>
                          <a:latin typeface="Arial" panose="020B0604020202020204" pitchFamily="34" charset="0"/>
                          <a:cs typeface="Arial" panose="020B0604020202020204" pitchFamily="34" charset="0"/>
                        </a:rPr>
                        <a:t>-0.2%</a:t>
                      </a:r>
                    </a:p>
                  </a:txBody>
                  <a:tcPr marL="7913" marR="7913" marT="7916"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bl>
          </a:graphicData>
        </a:graphic>
      </p:graphicFrame>
      <p:graphicFrame>
        <p:nvGraphicFramePr>
          <p:cNvPr id="55" name="Tabelle 54"/>
          <p:cNvGraphicFramePr>
            <a:graphicFrameLocks noGrp="1"/>
          </p:cNvGraphicFramePr>
          <p:nvPr>
            <p:extLst>
              <p:ext uri="{D42A27DB-BD31-4B8C-83A1-F6EECF244321}">
                <p14:modId xmlns:p14="http://schemas.microsoft.com/office/powerpoint/2010/main" val="1114724983"/>
              </p:ext>
            </p:extLst>
          </p:nvPr>
        </p:nvGraphicFramePr>
        <p:xfrm>
          <a:off x="1989903" y="3621865"/>
          <a:ext cx="8354568" cy="796925"/>
        </p:xfrm>
        <a:graphic>
          <a:graphicData uri="http://schemas.openxmlformats.org/drawingml/2006/table">
            <a:tbl>
              <a:tblPr/>
              <a:tblGrid>
                <a:gridCol w="696214">
                  <a:extLst>
                    <a:ext uri="{9D8B030D-6E8A-4147-A177-3AD203B41FA5}">
                      <a16:colId xmlns:a16="http://schemas.microsoft.com/office/drawing/2014/main" val="20000"/>
                    </a:ext>
                  </a:extLst>
                </a:gridCol>
                <a:gridCol w="696214">
                  <a:extLst>
                    <a:ext uri="{9D8B030D-6E8A-4147-A177-3AD203B41FA5}">
                      <a16:colId xmlns:a16="http://schemas.microsoft.com/office/drawing/2014/main" val="20001"/>
                    </a:ext>
                  </a:extLst>
                </a:gridCol>
                <a:gridCol w="696214">
                  <a:extLst>
                    <a:ext uri="{9D8B030D-6E8A-4147-A177-3AD203B41FA5}">
                      <a16:colId xmlns:a16="http://schemas.microsoft.com/office/drawing/2014/main" val="20002"/>
                    </a:ext>
                  </a:extLst>
                </a:gridCol>
                <a:gridCol w="696214">
                  <a:extLst>
                    <a:ext uri="{9D8B030D-6E8A-4147-A177-3AD203B41FA5}">
                      <a16:colId xmlns:a16="http://schemas.microsoft.com/office/drawing/2014/main" val="20003"/>
                    </a:ext>
                  </a:extLst>
                </a:gridCol>
                <a:gridCol w="696214">
                  <a:extLst>
                    <a:ext uri="{9D8B030D-6E8A-4147-A177-3AD203B41FA5}">
                      <a16:colId xmlns:a16="http://schemas.microsoft.com/office/drawing/2014/main" val="20004"/>
                    </a:ext>
                  </a:extLst>
                </a:gridCol>
                <a:gridCol w="696214">
                  <a:extLst>
                    <a:ext uri="{9D8B030D-6E8A-4147-A177-3AD203B41FA5}">
                      <a16:colId xmlns:a16="http://schemas.microsoft.com/office/drawing/2014/main" val="20005"/>
                    </a:ext>
                  </a:extLst>
                </a:gridCol>
                <a:gridCol w="696214">
                  <a:extLst>
                    <a:ext uri="{9D8B030D-6E8A-4147-A177-3AD203B41FA5}">
                      <a16:colId xmlns:a16="http://schemas.microsoft.com/office/drawing/2014/main" val="20006"/>
                    </a:ext>
                  </a:extLst>
                </a:gridCol>
                <a:gridCol w="696214">
                  <a:extLst>
                    <a:ext uri="{9D8B030D-6E8A-4147-A177-3AD203B41FA5}">
                      <a16:colId xmlns:a16="http://schemas.microsoft.com/office/drawing/2014/main" val="20007"/>
                    </a:ext>
                  </a:extLst>
                </a:gridCol>
                <a:gridCol w="696214">
                  <a:extLst>
                    <a:ext uri="{9D8B030D-6E8A-4147-A177-3AD203B41FA5}">
                      <a16:colId xmlns:a16="http://schemas.microsoft.com/office/drawing/2014/main" val="20008"/>
                    </a:ext>
                  </a:extLst>
                </a:gridCol>
                <a:gridCol w="696214">
                  <a:extLst>
                    <a:ext uri="{9D8B030D-6E8A-4147-A177-3AD203B41FA5}">
                      <a16:colId xmlns:a16="http://schemas.microsoft.com/office/drawing/2014/main" val="20009"/>
                    </a:ext>
                  </a:extLst>
                </a:gridCol>
                <a:gridCol w="696214">
                  <a:extLst>
                    <a:ext uri="{9D8B030D-6E8A-4147-A177-3AD203B41FA5}">
                      <a16:colId xmlns:a16="http://schemas.microsoft.com/office/drawing/2014/main" val="20010"/>
                    </a:ext>
                  </a:extLst>
                </a:gridCol>
                <a:gridCol w="696214">
                  <a:extLst>
                    <a:ext uri="{9D8B030D-6E8A-4147-A177-3AD203B41FA5}">
                      <a16:colId xmlns:a16="http://schemas.microsoft.com/office/drawing/2014/main" val="20011"/>
                    </a:ext>
                  </a:extLst>
                </a:gridCol>
              </a:tblGrid>
              <a:tr h="282385">
                <a:tc>
                  <a:txBody>
                    <a:bodyPr/>
                    <a:lstStyle/>
                    <a:p>
                      <a:pPr algn="ctr" fontAlgn="ctr"/>
                      <a:r>
                        <a:rPr lang="fr-CH" sz="1800" b="0" i="0" u="none" strike="noStrike" dirty="0">
                          <a:solidFill>
                            <a:srgbClr val="000000"/>
                          </a:solidFill>
                          <a:effectLst/>
                          <a:latin typeface="Arial" panose="020B0604020202020204" pitchFamily="34" charset="0"/>
                          <a:cs typeface="Arial" panose="020B0604020202020204" pitchFamily="34" charset="0"/>
                        </a:rPr>
                        <a:t>FR</a:t>
                      </a:r>
                    </a:p>
                  </a:txBody>
                  <a:tcPr marL="7913" marR="7913" marT="791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800" b="0" i="0" u="none" strike="noStrike" dirty="0">
                          <a:solidFill>
                            <a:srgbClr val="000000"/>
                          </a:solidFill>
                          <a:effectLst/>
                          <a:latin typeface="Arial" panose="020B0604020202020204" pitchFamily="34" charset="0"/>
                          <a:cs typeface="Arial" panose="020B0604020202020204" pitchFamily="34" charset="0"/>
                        </a:rPr>
                        <a:t>GR</a:t>
                      </a:r>
                    </a:p>
                  </a:txBody>
                  <a:tcPr marL="7913" marR="7913" marT="791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800" b="0" i="0" u="none" strike="noStrike" dirty="0">
                          <a:solidFill>
                            <a:srgbClr val="000000"/>
                          </a:solidFill>
                          <a:effectLst/>
                          <a:latin typeface="Arial" panose="020B0604020202020204" pitchFamily="34" charset="0"/>
                          <a:cs typeface="Arial" panose="020B0604020202020204" pitchFamily="34" charset="0"/>
                        </a:rPr>
                        <a:t>SG</a:t>
                      </a:r>
                    </a:p>
                  </a:txBody>
                  <a:tcPr marL="7913" marR="7913" marT="791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800" b="0" i="0" u="none" strike="noStrike" dirty="0">
                          <a:solidFill>
                            <a:srgbClr val="000000"/>
                          </a:solidFill>
                          <a:effectLst/>
                          <a:latin typeface="Arial" panose="020B0604020202020204" pitchFamily="34" charset="0"/>
                          <a:cs typeface="Arial" panose="020B0604020202020204" pitchFamily="34" charset="0"/>
                        </a:rPr>
                        <a:t>ZG</a:t>
                      </a:r>
                    </a:p>
                  </a:txBody>
                  <a:tcPr marL="7913" marR="7913" marT="791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800" b="0" i="0" u="none" strike="noStrike" dirty="0">
                          <a:solidFill>
                            <a:srgbClr val="FF0000"/>
                          </a:solidFill>
                          <a:effectLst/>
                          <a:latin typeface="Arial" panose="020B0604020202020204" pitchFamily="34" charset="0"/>
                          <a:cs typeface="Arial" panose="020B0604020202020204" pitchFamily="34" charset="0"/>
                        </a:rPr>
                        <a:t>TG</a:t>
                      </a:r>
                    </a:p>
                  </a:txBody>
                  <a:tcPr marL="7913" marR="7913" marT="791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800" b="0" i="0" u="none" strike="noStrike" dirty="0">
                          <a:solidFill>
                            <a:srgbClr val="FF0000"/>
                          </a:solidFill>
                          <a:effectLst/>
                          <a:latin typeface="Arial" panose="020B0604020202020204" pitchFamily="34" charset="0"/>
                          <a:cs typeface="Arial" panose="020B0604020202020204" pitchFamily="34" charset="0"/>
                        </a:rPr>
                        <a:t>SH</a:t>
                      </a:r>
                    </a:p>
                  </a:txBody>
                  <a:tcPr marL="7913" marR="7913" marT="791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800" b="0" i="0" u="none" strike="noStrike" dirty="0">
                          <a:solidFill>
                            <a:srgbClr val="FF0000"/>
                          </a:solidFill>
                          <a:effectLst/>
                          <a:latin typeface="Arial" panose="020B0604020202020204" pitchFamily="34" charset="0"/>
                          <a:cs typeface="Arial" panose="020B0604020202020204" pitchFamily="34" charset="0"/>
                        </a:rPr>
                        <a:t>TI</a:t>
                      </a:r>
                    </a:p>
                  </a:txBody>
                  <a:tcPr marL="7913" marR="7913" marT="791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800" b="0" i="0" u="none" strike="noStrike" dirty="0">
                          <a:solidFill>
                            <a:srgbClr val="FF0000"/>
                          </a:solidFill>
                          <a:effectLst/>
                          <a:latin typeface="Arial" panose="020B0604020202020204" pitchFamily="34" charset="0"/>
                          <a:cs typeface="Arial" panose="020B0604020202020204" pitchFamily="34" charset="0"/>
                        </a:rPr>
                        <a:t>NW</a:t>
                      </a:r>
                    </a:p>
                  </a:txBody>
                  <a:tcPr marL="7913" marR="7913" marT="791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800" b="0" i="0" u="none" strike="noStrike" dirty="0">
                          <a:solidFill>
                            <a:srgbClr val="FF0000"/>
                          </a:solidFill>
                          <a:effectLst/>
                          <a:latin typeface="Arial" panose="020B0604020202020204" pitchFamily="34" charset="0"/>
                          <a:cs typeface="Arial" panose="020B0604020202020204" pitchFamily="34" charset="0"/>
                        </a:rPr>
                        <a:t>SZ</a:t>
                      </a:r>
                    </a:p>
                  </a:txBody>
                  <a:tcPr marL="7913" marR="7913" marT="791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800" b="0" i="0" u="none" strike="noStrike" dirty="0">
                          <a:solidFill>
                            <a:srgbClr val="FF0000"/>
                          </a:solidFill>
                          <a:effectLst/>
                          <a:latin typeface="Arial" panose="020B0604020202020204" pitchFamily="34" charset="0"/>
                          <a:cs typeface="Arial" panose="020B0604020202020204" pitchFamily="34" charset="0"/>
                        </a:rPr>
                        <a:t>OW</a:t>
                      </a:r>
                    </a:p>
                  </a:txBody>
                  <a:tcPr marL="7913" marR="7913" marT="791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800" b="0" i="0" u="none" strike="noStrike" dirty="0">
                          <a:solidFill>
                            <a:srgbClr val="FF0000"/>
                          </a:solidFill>
                          <a:effectLst/>
                          <a:latin typeface="Arial" panose="020B0604020202020204" pitchFamily="34" charset="0"/>
                          <a:cs typeface="Arial" panose="020B0604020202020204" pitchFamily="34" charset="0"/>
                        </a:rPr>
                        <a:t>BL</a:t>
                      </a:r>
                    </a:p>
                  </a:txBody>
                  <a:tcPr marL="7913" marR="7913" marT="791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CH" sz="1800" b="0" i="0" u="none" strike="noStrike" dirty="0">
                          <a:solidFill>
                            <a:srgbClr val="FF0000"/>
                          </a:solidFill>
                          <a:effectLst/>
                          <a:latin typeface="Arial" panose="020B0604020202020204" pitchFamily="34" charset="0"/>
                          <a:cs typeface="Arial" panose="020B0604020202020204" pitchFamily="34" charset="0"/>
                        </a:rPr>
                        <a:t>AR</a:t>
                      </a:r>
                    </a:p>
                  </a:txBody>
                  <a:tcPr marL="7913" marR="7913" marT="791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14540">
                <a:tc>
                  <a:txBody>
                    <a:bodyPr/>
                    <a:lstStyle/>
                    <a:p>
                      <a:pPr algn="ctr" fontAlgn="ctr"/>
                      <a:r>
                        <a:rPr lang="fr-CH" sz="1800" b="0" i="0" u="none" strike="noStrike" dirty="0">
                          <a:solidFill>
                            <a:srgbClr val="000000"/>
                          </a:solidFill>
                          <a:effectLst/>
                          <a:latin typeface="Arial" panose="020B0604020202020204" pitchFamily="34" charset="0"/>
                          <a:cs typeface="Arial" panose="020B0604020202020204" pitchFamily="34" charset="0"/>
                        </a:rPr>
                        <a:t>-0.2%</a:t>
                      </a:r>
                    </a:p>
                  </a:txBody>
                  <a:tcPr marL="7913" marR="7913" marT="791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fr-CH" sz="1800" b="0" i="0" u="none" strike="noStrike" dirty="0">
                          <a:solidFill>
                            <a:srgbClr val="000000"/>
                          </a:solidFill>
                          <a:effectLst/>
                          <a:latin typeface="Arial" panose="020B0604020202020204" pitchFamily="34" charset="0"/>
                          <a:cs typeface="Arial" panose="020B0604020202020204" pitchFamily="34" charset="0"/>
                        </a:rPr>
                        <a:t>-0.2%</a:t>
                      </a:r>
                    </a:p>
                  </a:txBody>
                  <a:tcPr marL="7913" marR="7913" marT="791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fr-CH" sz="1800" b="0" i="0" u="none" strike="noStrike" dirty="0">
                          <a:solidFill>
                            <a:srgbClr val="000000"/>
                          </a:solidFill>
                          <a:effectLst/>
                          <a:latin typeface="Arial" panose="020B0604020202020204" pitchFamily="34" charset="0"/>
                          <a:cs typeface="Arial" panose="020B0604020202020204" pitchFamily="34" charset="0"/>
                        </a:rPr>
                        <a:t>-0.2%</a:t>
                      </a:r>
                    </a:p>
                  </a:txBody>
                  <a:tcPr marL="7913" marR="7913" marT="791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fr-CH" sz="1800" b="0" i="0" u="none" strike="noStrike" dirty="0">
                          <a:solidFill>
                            <a:srgbClr val="000000"/>
                          </a:solidFill>
                          <a:effectLst/>
                          <a:latin typeface="Arial" panose="020B0604020202020204" pitchFamily="34" charset="0"/>
                          <a:cs typeface="Arial" panose="020B0604020202020204" pitchFamily="34" charset="0"/>
                        </a:rPr>
                        <a:t>-0.3%</a:t>
                      </a:r>
                    </a:p>
                  </a:txBody>
                  <a:tcPr marL="7913" marR="7913" marT="791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fr-CH" sz="1800" b="0" i="0" u="none" strike="noStrike" dirty="0">
                          <a:solidFill>
                            <a:srgbClr val="FF0000"/>
                          </a:solidFill>
                          <a:effectLst/>
                          <a:latin typeface="Arial" panose="020B0604020202020204" pitchFamily="34" charset="0"/>
                          <a:cs typeface="Arial" panose="020B0604020202020204" pitchFamily="34" charset="0"/>
                        </a:rPr>
                        <a:t>-0.6%</a:t>
                      </a:r>
                    </a:p>
                  </a:txBody>
                  <a:tcPr marL="7913" marR="7913" marT="791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fr-CH" sz="1800" b="0" i="0" u="none" strike="noStrike" dirty="0">
                          <a:solidFill>
                            <a:srgbClr val="FF0000"/>
                          </a:solidFill>
                          <a:effectLst/>
                          <a:latin typeface="Arial" panose="020B0604020202020204" pitchFamily="34" charset="0"/>
                          <a:cs typeface="Arial" panose="020B0604020202020204" pitchFamily="34" charset="0"/>
                        </a:rPr>
                        <a:t>-0.7%</a:t>
                      </a:r>
                    </a:p>
                  </a:txBody>
                  <a:tcPr marL="7913" marR="7913" marT="791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fr-CH" sz="1800" b="0" i="0" u="none" strike="noStrike" dirty="0">
                          <a:solidFill>
                            <a:srgbClr val="FF0000"/>
                          </a:solidFill>
                          <a:effectLst/>
                          <a:latin typeface="Arial" panose="020B0604020202020204" pitchFamily="34" charset="0"/>
                          <a:cs typeface="Arial" panose="020B0604020202020204" pitchFamily="34" charset="0"/>
                        </a:rPr>
                        <a:t>-0.7%</a:t>
                      </a:r>
                    </a:p>
                  </a:txBody>
                  <a:tcPr marL="7913" marR="7913" marT="791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fr-CH" sz="1800" b="0" i="0" u="none" strike="noStrike" dirty="0">
                          <a:solidFill>
                            <a:srgbClr val="FF0000"/>
                          </a:solidFill>
                          <a:effectLst/>
                          <a:latin typeface="Arial" panose="020B0604020202020204" pitchFamily="34" charset="0"/>
                          <a:cs typeface="Arial" panose="020B0604020202020204" pitchFamily="34" charset="0"/>
                        </a:rPr>
                        <a:t>-0.8%</a:t>
                      </a:r>
                    </a:p>
                  </a:txBody>
                  <a:tcPr marL="7913" marR="7913" marT="791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fr-CH" sz="1800" b="0" i="0" u="none" strike="noStrike" dirty="0">
                          <a:solidFill>
                            <a:srgbClr val="FF0000"/>
                          </a:solidFill>
                          <a:effectLst/>
                          <a:latin typeface="Arial" panose="020B0604020202020204" pitchFamily="34" charset="0"/>
                          <a:cs typeface="Arial" panose="020B0604020202020204" pitchFamily="34" charset="0"/>
                        </a:rPr>
                        <a:t>-1.1%</a:t>
                      </a:r>
                    </a:p>
                  </a:txBody>
                  <a:tcPr marL="7913" marR="7913" marT="791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fr-CH" sz="1800" b="0" i="0" u="none" strike="noStrike" dirty="0">
                          <a:solidFill>
                            <a:srgbClr val="FF0000"/>
                          </a:solidFill>
                          <a:effectLst/>
                          <a:latin typeface="Arial" panose="020B0604020202020204" pitchFamily="34" charset="0"/>
                          <a:cs typeface="Arial" panose="020B0604020202020204" pitchFamily="34" charset="0"/>
                        </a:rPr>
                        <a:t>-1.1%</a:t>
                      </a:r>
                    </a:p>
                  </a:txBody>
                  <a:tcPr marL="7913" marR="7913" marT="791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fr-CH" sz="1800" b="0" i="0" u="none" strike="noStrike" dirty="0">
                          <a:solidFill>
                            <a:srgbClr val="FF0000"/>
                          </a:solidFill>
                          <a:effectLst/>
                          <a:latin typeface="Arial" panose="020B0604020202020204" pitchFamily="34" charset="0"/>
                          <a:cs typeface="Arial" panose="020B0604020202020204" pitchFamily="34" charset="0"/>
                        </a:rPr>
                        <a:t>-1.2%</a:t>
                      </a:r>
                    </a:p>
                  </a:txBody>
                  <a:tcPr marL="7913" marR="7913" marT="7916"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r>
                        <a:rPr lang="fr-CH" sz="1800" b="0" i="0" u="none" strike="noStrike" dirty="0">
                          <a:solidFill>
                            <a:srgbClr val="FF0000"/>
                          </a:solidFill>
                          <a:effectLst/>
                          <a:latin typeface="Arial" panose="020B0604020202020204" pitchFamily="34" charset="0"/>
                          <a:cs typeface="Arial" panose="020B0604020202020204" pitchFamily="34" charset="0"/>
                        </a:rPr>
                        <a:t>-1.9%</a:t>
                      </a:r>
                    </a:p>
                  </a:txBody>
                  <a:tcPr marL="7913" marR="7913" marT="7916"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bl>
          </a:graphicData>
        </a:graphic>
      </p:graphicFrame>
      <p:sp>
        <p:nvSpPr>
          <p:cNvPr id="12" name="Inhaltsplatzhalter 2"/>
          <p:cNvSpPr txBox="1">
            <a:spLocks/>
          </p:cNvSpPr>
          <p:nvPr/>
        </p:nvSpPr>
        <p:spPr>
          <a:xfrm>
            <a:off x="1919537" y="5445224"/>
            <a:ext cx="8445625" cy="5040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de-CH" sz="1950" dirty="0">
              <a:latin typeface="NimbusSanNov" pitchFamily="18" charset="0"/>
            </a:endParaRPr>
          </a:p>
        </p:txBody>
      </p:sp>
      <p:sp>
        <p:nvSpPr>
          <p:cNvPr id="13" name="Inhaltsplatzhalter 2"/>
          <p:cNvSpPr txBox="1">
            <a:spLocks/>
          </p:cNvSpPr>
          <p:nvPr/>
        </p:nvSpPr>
        <p:spPr>
          <a:xfrm>
            <a:off x="1919537" y="5301208"/>
            <a:ext cx="8445625" cy="5040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de-CH" sz="1950" dirty="0">
              <a:latin typeface="NimbusSanNov" pitchFamily="18" charset="0"/>
            </a:endParaRPr>
          </a:p>
        </p:txBody>
      </p:sp>
      <p:sp>
        <p:nvSpPr>
          <p:cNvPr id="15" name="Inhaltsplatzhalter 2"/>
          <p:cNvSpPr txBox="1">
            <a:spLocks/>
          </p:cNvSpPr>
          <p:nvPr/>
        </p:nvSpPr>
        <p:spPr>
          <a:xfrm>
            <a:off x="1919537" y="1538562"/>
            <a:ext cx="7704855" cy="4320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FF0000"/>
              </a:buClr>
              <a:buNone/>
            </a:pPr>
            <a:r>
              <a:rPr lang="de-CH" sz="2200" dirty="0">
                <a:latin typeface="Arial" panose="020B0604020202020204" pitchFamily="34" charset="0"/>
                <a:cs typeface="Arial" panose="020B0604020202020204" pitchFamily="34" charset="0"/>
              </a:rPr>
              <a:t>Anteil des strukturellen Saldos 2013 am kantonalen BIP</a:t>
            </a:r>
            <a:endParaRPr lang="de-CH" sz="2200" dirty="0">
              <a:solidFill>
                <a:srgbClr val="00B0F0"/>
              </a:solidFill>
              <a:latin typeface="Arial" panose="020B0604020202020204" pitchFamily="34" charset="0"/>
              <a:cs typeface="Arial" panose="020B0604020202020204" pitchFamily="34" charset="0"/>
            </a:endParaRPr>
          </a:p>
        </p:txBody>
      </p:sp>
      <p:sp>
        <p:nvSpPr>
          <p:cNvPr id="16" name="Inhaltsplatzhalter 2"/>
          <p:cNvSpPr txBox="1">
            <a:spLocks/>
          </p:cNvSpPr>
          <p:nvPr/>
        </p:nvSpPr>
        <p:spPr>
          <a:xfrm>
            <a:off x="1898846" y="5414398"/>
            <a:ext cx="8445625" cy="97436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tx1"/>
              </a:buClr>
              <a:buFont typeface="Wingdings" panose="05000000000000000000" pitchFamily="2" charset="2"/>
              <a:buChar char="§"/>
            </a:pPr>
            <a:r>
              <a:rPr lang="de-CH" sz="1800" dirty="0">
                <a:latin typeface="Arial" panose="020B0604020202020204" pitchFamily="34" charset="0"/>
                <a:cs typeface="Arial" panose="020B0604020202020204" pitchFamily="34" charset="0"/>
              </a:rPr>
              <a:t>AR, BL, OW, SZ, NW, TI, SH, TG: nennenswertes strukturelles Defizit </a:t>
            </a:r>
          </a:p>
          <a:p>
            <a:pPr>
              <a:buClr>
                <a:schemeClr val="tx1"/>
              </a:buClr>
              <a:buFont typeface="Wingdings" panose="05000000000000000000" pitchFamily="2" charset="2"/>
              <a:buChar char="§"/>
            </a:pPr>
            <a:r>
              <a:rPr lang="de-CH" sz="1800" dirty="0">
                <a:latin typeface="Arial" panose="020B0604020202020204" pitchFamily="34" charset="0"/>
                <a:cs typeface="Arial" panose="020B0604020202020204" pitchFamily="34" charset="0"/>
              </a:rPr>
              <a:t>Zentrumskantone: strukturell ausgeglichene Haushalte (GE, BS, ZH, BE) oder struktureller Überschuss (VD) </a:t>
            </a:r>
          </a:p>
          <a:p>
            <a:pPr>
              <a:buClr>
                <a:schemeClr val="tx1"/>
              </a:buClr>
              <a:buFont typeface="Wingdings" panose="05000000000000000000" pitchFamily="2" charset="2"/>
              <a:buChar char="§"/>
            </a:pPr>
            <a:endParaRPr lang="de-CH" sz="2000" dirty="0">
              <a:latin typeface="NimbusSanNov" pitchFamily="18" charset="0"/>
            </a:endParaRPr>
          </a:p>
        </p:txBody>
      </p:sp>
      <p:sp>
        <p:nvSpPr>
          <p:cNvPr id="17" name="Textfeld 8"/>
          <p:cNvSpPr txBox="1">
            <a:spLocks noChangeArrowheads="1"/>
          </p:cNvSpPr>
          <p:nvPr/>
        </p:nvSpPr>
        <p:spPr bwMode="auto">
          <a:xfrm>
            <a:off x="7582765" y="6394320"/>
            <a:ext cx="24384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de-DE" altLang="de-DE" sz="1300" dirty="0"/>
              <a:t>Daniel Kopp / </a:t>
            </a:r>
            <a:r>
              <a:rPr lang="de-DE" altLang="de-DE" sz="1300" dirty="0" err="1"/>
              <a:t>Mattea</a:t>
            </a:r>
            <a:r>
              <a:rPr lang="de-DE" altLang="de-DE" sz="1300" dirty="0"/>
              <a:t> Meyer </a:t>
            </a:r>
          </a:p>
        </p:txBody>
      </p:sp>
      <p:sp>
        <p:nvSpPr>
          <p:cNvPr id="18" name="Rectangle 4"/>
          <p:cNvSpPr>
            <a:spLocks noChangeArrowheads="1"/>
          </p:cNvSpPr>
          <p:nvPr/>
        </p:nvSpPr>
        <p:spPr bwMode="auto">
          <a:xfrm>
            <a:off x="2209800" y="457201"/>
            <a:ext cx="7086600" cy="530225"/>
          </a:xfrm>
          <a:prstGeom prst="rect">
            <a:avLst/>
          </a:prstGeom>
          <a:noFill/>
          <a:ln w="9525">
            <a:noFill/>
            <a:miter lim="800000"/>
            <a:headEnd/>
            <a:tailEnd/>
          </a:ln>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de-DE" altLang="de-DE" sz="1300" dirty="0"/>
              <a:t>SP Sommeruni 4.-7. August 2016 </a:t>
            </a:r>
          </a:p>
          <a:p>
            <a:r>
              <a:rPr lang="de-DE" altLang="de-DE" sz="1500" b="1" dirty="0"/>
              <a:t>Staatsfinanzen </a:t>
            </a:r>
            <a:endParaRPr lang="de-DE" altLang="de-DE" sz="1500" dirty="0"/>
          </a:p>
        </p:txBody>
      </p:sp>
      <p:pic>
        <p:nvPicPr>
          <p:cNvPr id="19" name="Picture 9" descr="SP_Bildmarke_positiv_4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59900" y="457200"/>
            <a:ext cx="7191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feld 6"/>
          <p:cNvSpPr txBox="1">
            <a:spLocks noChangeArrowheads="1"/>
          </p:cNvSpPr>
          <p:nvPr/>
        </p:nvSpPr>
        <p:spPr bwMode="auto">
          <a:xfrm>
            <a:off x="2209800" y="6394320"/>
            <a:ext cx="14922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de-DE" altLang="de-DE" sz="1300" dirty="0"/>
              <a:t>4.-7. August 2016</a:t>
            </a:r>
          </a:p>
        </p:txBody>
      </p:sp>
    </p:spTree>
    <p:extLst>
      <p:ext uri="{BB962C8B-B14F-4D97-AF65-F5344CB8AC3E}">
        <p14:creationId xmlns:p14="http://schemas.microsoft.com/office/powerpoint/2010/main" val="39716696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4"/>
          <p:cNvSpPr>
            <a:spLocks noChangeArrowheads="1"/>
          </p:cNvSpPr>
          <p:nvPr/>
        </p:nvSpPr>
        <p:spPr bwMode="auto">
          <a:xfrm>
            <a:off x="2209800" y="457201"/>
            <a:ext cx="70866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de-DE" altLang="de-DE" sz="1300"/>
              <a:t>SP Sommeruni, 4.-7. August 2016</a:t>
            </a:r>
          </a:p>
          <a:p>
            <a:r>
              <a:rPr lang="de-DE" altLang="de-DE" sz="1500" b="1">
                <a:solidFill>
                  <a:srgbClr val="800000"/>
                </a:solidFill>
              </a:rPr>
              <a:t>Zeit für eine linke Finanzpolitik</a:t>
            </a:r>
            <a:endParaRPr lang="de-DE" altLang="de-DE" sz="1500">
              <a:solidFill>
                <a:srgbClr val="800000"/>
              </a:solidFill>
            </a:endParaRPr>
          </a:p>
        </p:txBody>
      </p:sp>
      <p:sp>
        <p:nvSpPr>
          <p:cNvPr id="26628" name="Rectangle 6"/>
          <p:cNvSpPr>
            <a:spLocks noChangeArrowheads="1"/>
          </p:cNvSpPr>
          <p:nvPr/>
        </p:nvSpPr>
        <p:spPr bwMode="auto">
          <a:xfrm>
            <a:off x="2701925" y="51419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de-DE"/>
          </a:p>
        </p:txBody>
      </p:sp>
      <p:sp>
        <p:nvSpPr>
          <p:cNvPr id="26629" name="Textfeld 6"/>
          <p:cNvSpPr txBox="1">
            <a:spLocks noChangeArrowheads="1"/>
          </p:cNvSpPr>
          <p:nvPr/>
        </p:nvSpPr>
        <p:spPr bwMode="auto">
          <a:xfrm>
            <a:off x="2209800" y="6096000"/>
            <a:ext cx="14922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de-DE" altLang="de-DE" sz="1300"/>
              <a:t>4.-7. August 2016</a:t>
            </a:r>
          </a:p>
        </p:txBody>
      </p:sp>
      <p:sp>
        <p:nvSpPr>
          <p:cNvPr id="26630" name="Textfeld 8"/>
          <p:cNvSpPr txBox="1">
            <a:spLocks noChangeArrowheads="1"/>
          </p:cNvSpPr>
          <p:nvPr/>
        </p:nvSpPr>
        <p:spPr bwMode="auto">
          <a:xfrm>
            <a:off x="7543800" y="6096000"/>
            <a:ext cx="24384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de-DE" altLang="de-DE" sz="1300"/>
              <a:t>Daniel Kopp / Mattea Meyer </a:t>
            </a:r>
          </a:p>
        </p:txBody>
      </p:sp>
      <p:pic>
        <p:nvPicPr>
          <p:cNvPr id="26631" name="Picture 9" descr="SP_Bildmarke_positiv_4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59900" y="457200"/>
            <a:ext cx="7191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2" name="Textfeld 9"/>
          <p:cNvSpPr txBox="1">
            <a:spLocks noChangeArrowheads="1"/>
          </p:cNvSpPr>
          <p:nvPr/>
        </p:nvSpPr>
        <p:spPr bwMode="auto">
          <a:xfrm>
            <a:off x="2037144" y="1156387"/>
            <a:ext cx="7945056"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de-DE" altLang="de-DE" dirty="0"/>
              <a:t>Defizite wegen niedriger Steuern I</a:t>
            </a:r>
          </a:p>
        </p:txBody>
      </p:sp>
      <p:pic>
        <p:nvPicPr>
          <p:cNvPr id="9" name="Inhaltsplatzhalter 3"/>
          <p:cNvPicPr>
            <a:picLocks noGrp="1" noChangeAspect="1"/>
          </p:cNvPicPr>
          <p:nvPr>
            <p:ph idx="1"/>
          </p:nvPr>
        </p:nvPicPr>
        <p:blipFill>
          <a:blip r:embed="rId4"/>
          <a:stretch>
            <a:fillRect/>
          </a:stretch>
        </p:blipFill>
        <p:spPr>
          <a:xfrm>
            <a:off x="2037144" y="1699953"/>
            <a:ext cx="7135893" cy="4319643"/>
          </a:xfrm>
          <a:prstGeom prst="rect">
            <a:avLst/>
          </a:prstGeom>
        </p:spPr>
      </p:pic>
      <p:sp>
        <p:nvSpPr>
          <p:cNvPr id="10" name="Textfeld 9"/>
          <p:cNvSpPr txBox="1"/>
          <p:nvPr/>
        </p:nvSpPr>
        <p:spPr>
          <a:xfrm>
            <a:off x="1941854" y="5675517"/>
            <a:ext cx="1520142" cy="307777"/>
          </a:xfrm>
          <a:prstGeom prst="rect">
            <a:avLst/>
          </a:prstGeom>
          <a:noFill/>
        </p:spPr>
        <p:txBody>
          <a:bodyPr wrap="square" rtlCol="0">
            <a:spAutoFit/>
          </a:bodyPr>
          <a:lstStyle/>
          <a:p>
            <a:r>
              <a:rPr lang="de-CH" sz="1400" dirty="0">
                <a:latin typeface="Arial" panose="020B0604020202020204" pitchFamily="34" charset="0"/>
                <a:cs typeface="Arial" panose="020B0604020202020204" pitchFamily="34" charset="0"/>
              </a:rPr>
              <a:t>Quelle: EFV</a:t>
            </a:r>
          </a:p>
        </p:txBody>
      </p:sp>
    </p:spTree>
    <p:extLst>
      <p:ext uri="{BB962C8B-B14F-4D97-AF65-F5344CB8AC3E}">
        <p14:creationId xmlns:p14="http://schemas.microsoft.com/office/powerpoint/2010/main" val="4078197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a:xfrm>
            <a:off x="1655181" y="1967696"/>
            <a:ext cx="8423858" cy="3879861"/>
          </a:xfrm>
          <a:ln w="3175">
            <a:noFill/>
          </a:ln>
        </p:spPr>
        <p:txBody>
          <a:bodyPr>
            <a:normAutofit lnSpcReduction="10000"/>
          </a:bodyPr>
          <a:lstStyle/>
          <a:p>
            <a:pPr lvl="0">
              <a:lnSpc>
                <a:spcPct val="120000"/>
              </a:lnSpc>
              <a:buClr>
                <a:schemeClr val="tx1"/>
              </a:buClr>
              <a:buFont typeface="Wingdings" pitchFamily="2" charset="2"/>
              <a:buChar char="§"/>
            </a:pPr>
            <a:r>
              <a:rPr lang="de-CH" sz="1800" dirty="0">
                <a:latin typeface="Arial" panose="020B0604020202020204" pitchFamily="34" charset="0"/>
                <a:cs typeface="Arial" panose="020B0604020202020204" pitchFamily="34" charset="0"/>
              </a:rPr>
              <a:t>SG, SH, TG, AR, OW, NW: Steuersenkungen für Unternehmen und finanzstarke natürliche Personen</a:t>
            </a:r>
          </a:p>
          <a:p>
            <a:pPr lvl="0">
              <a:lnSpc>
                <a:spcPct val="120000"/>
              </a:lnSpc>
              <a:buClr>
                <a:schemeClr val="tx1"/>
              </a:buClr>
              <a:buFont typeface="Wingdings" pitchFamily="2" charset="2"/>
              <a:buChar char="§"/>
            </a:pPr>
            <a:r>
              <a:rPr lang="de-CH" sz="1800" dirty="0">
                <a:latin typeface="Arial" panose="020B0604020202020204" pitchFamily="34" charset="0"/>
                <a:cs typeface="Arial" panose="020B0604020202020204" pitchFamily="34" charset="0"/>
              </a:rPr>
              <a:t>OW, SH, TG, SG: Erhebliche Steuersenkung für Millionäre </a:t>
            </a:r>
          </a:p>
          <a:p>
            <a:pPr lvl="0">
              <a:lnSpc>
                <a:spcPct val="120000"/>
              </a:lnSpc>
              <a:buClr>
                <a:schemeClr val="tx1"/>
              </a:buClr>
              <a:buFont typeface="Wingdings" pitchFamily="2" charset="2"/>
              <a:buChar char="§"/>
            </a:pPr>
            <a:r>
              <a:rPr lang="de-CH" sz="1800" dirty="0">
                <a:latin typeface="Arial" panose="020B0604020202020204" pitchFamily="34" charset="0"/>
                <a:cs typeface="Arial" panose="020B0604020202020204" pitchFamily="34" charset="0"/>
              </a:rPr>
              <a:t>ZG: Geringe Steuersenkungen ausgehend von einer bereits äusserst tiefen Steuerbelastung juristischer und finanzstarker natürlichen Personen</a:t>
            </a:r>
          </a:p>
          <a:p>
            <a:pPr lvl="0">
              <a:lnSpc>
                <a:spcPct val="120000"/>
              </a:lnSpc>
              <a:buClr>
                <a:schemeClr val="tx1"/>
              </a:buClr>
              <a:buFont typeface="Wingdings" pitchFamily="2" charset="2"/>
              <a:buChar char="§"/>
            </a:pPr>
            <a:r>
              <a:rPr lang="de-CH" sz="1800" dirty="0">
                <a:latin typeface="Arial" panose="020B0604020202020204" pitchFamily="34" charset="0"/>
                <a:cs typeface="Arial" panose="020B0604020202020204" pitchFamily="34" charset="0"/>
              </a:rPr>
              <a:t>SZ: starke Steuersenkung für Firmen, geringere für Gutverdienende mit einem leichten Anstieg 2015</a:t>
            </a:r>
          </a:p>
          <a:p>
            <a:pPr lvl="0">
              <a:lnSpc>
                <a:spcPct val="120000"/>
              </a:lnSpc>
              <a:buClr>
                <a:schemeClr val="tx1"/>
              </a:buClr>
              <a:buFont typeface="Wingdings" pitchFamily="2" charset="2"/>
              <a:buChar char="§"/>
            </a:pPr>
            <a:r>
              <a:rPr lang="de-CH" sz="1800" dirty="0">
                <a:latin typeface="Arial" panose="020B0604020202020204" pitchFamily="34" charset="0"/>
                <a:cs typeface="Arial" panose="020B0604020202020204" pitchFamily="34" charset="0"/>
              </a:rPr>
              <a:t>BL: Unternehmenssteuersenkung 2007 und leichte Steuersenkung für finanzstarke natürliche Personen</a:t>
            </a:r>
          </a:p>
          <a:p>
            <a:pPr lvl="0">
              <a:lnSpc>
                <a:spcPct val="120000"/>
              </a:lnSpc>
              <a:buClr>
                <a:schemeClr val="tx1"/>
              </a:buClr>
              <a:buFont typeface="Wingdings" pitchFamily="2" charset="2"/>
              <a:buChar char="§"/>
            </a:pPr>
            <a:r>
              <a:rPr lang="de-CH" sz="1800" dirty="0">
                <a:latin typeface="Arial" panose="020B0604020202020204" pitchFamily="34" charset="0"/>
                <a:cs typeface="Arial" panose="020B0604020202020204" pitchFamily="34" charset="0"/>
              </a:rPr>
              <a:t>TI: leichte Steuersenkung Gutverdienende</a:t>
            </a:r>
          </a:p>
        </p:txBody>
      </p:sp>
      <p:sp>
        <p:nvSpPr>
          <p:cNvPr id="26627" name="Rectangle 4"/>
          <p:cNvSpPr>
            <a:spLocks noChangeArrowheads="1"/>
          </p:cNvSpPr>
          <p:nvPr/>
        </p:nvSpPr>
        <p:spPr bwMode="auto">
          <a:xfrm>
            <a:off x="2209800" y="457201"/>
            <a:ext cx="70866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de-DE" altLang="de-DE" sz="1300"/>
              <a:t>SP Sommeruni, 4.-7. August 2016</a:t>
            </a:r>
          </a:p>
          <a:p>
            <a:r>
              <a:rPr lang="de-DE" altLang="de-DE" sz="1500" b="1">
                <a:solidFill>
                  <a:srgbClr val="800000"/>
                </a:solidFill>
              </a:rPr>
              <a:t>Zeit für eine linke Finanzpolitik</a:t>
            </a:r>
            <a:endParaRPr lang="de-DE" altLang="de-DE" sz="1500">
              <a:solidFill>
                <a:srgbClr val="800000"/>
              </a:solidFill>
            </a:endParaRPr>
          </a:p>
        </p:txBody>
      </p:sp>
      <p:sp>
        <p:nvSpPr>
          <p:cNvPr id="26628" name="Rectangle 6"/>
          <p:cNvSpPr>
            <a:spLocks noChangeArrowheads="1"/>
          </p:cNvSpPr>
          <p:nvPr/>
        </p:nvSpPr>
        <p:spPr bwMode="auto">
          <a:xfrm>
            <a:off x="2701925" y="51419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de-DE"/>
          </a:p>
        </p:txBody>
      </p:sp>
      <p:sp>
        <p:nvSpPr>
          <p:cNvPr id="26629" name="Textfeld 6"/>
          <p:cNvSpPr txBox="1">
            <a:spLocks noChangeArrowheads="1"/>
          </p:cNvSpPr>
          <p:nvPr/>
        </p:nvSpPr>
        <p:spPr bwMode="auto">
          <a:xfrm>
            <a:off x="2209800" y="6096000"/>
            <a:ext cx="14922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de-DE" altLang="de-DE" sz="1300"/>
              <a:t>4.-7. August 2016</a:t>
            </a:r>
          </a:p>
        </p:txBody>
      </p:sp>
      <p:sp>
        <p:nvSpPr>
          <p:cNvPr id="26630" name="Textfeld 8"/>
          <p:cNvSpPr txBox="1">
            <a:spLocks noChangeArrowheads="1"/>
          </p:cNvSpPr>
          <p:nvPr/>
        </p:nvSpPr>
        <p:spPr bwMode="auto">
          <a:xfrm>
            <a:off x="7543800" y="6096000"/>
            <a:ext cx="24384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de-DE" altLang="de-DE" sz="1300"/>
              <a:t>Daniel Kopp / Mattea Meyer </a:t>
            </a:r>
          </a:p>
        </p:txBody>
      </p:sp>
      <p:pic>
        <p:nvPicPr>
          <p:cNvPr id="26631" name="Picture 9" descr="SP_Bildmarke_positiv_4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59900" y="457200"/>
            <a:ext cx="7191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2" name="Textfeld 9"/>
          <p:cNvSpPr txBox="1">
            <a:spLocks noChangeArrowheads="1"/>
          </p:cNvSpPr>
          <p:nvPr/>
        </p:nvSpPr>
        <p:spPr bwMode="auto">
          <a:xfrm>
            <a:off x="1774413" y="1362466"/>
            <a:ext cx="7945056"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de-DE" altLang="de-DE" dirty="0"/>
              <a:t>Defizite wegen niedriger Steuern II</a:t>
            </a:r>
          </a:p>
        </p:txBody>
      </p:sp>
    </p:spTree>
    <p:extLst>
      <p:ext uri="{BB962C8B-B14F-4D97-AF65-F5344CB8AC3E}">
        <p14:creationId xmlns:p14="http://schemas.microsoft.com/office/powerpoint/2010/main" val="40401046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4"/>
          <p:cNvSpPr>
            <a:spLocks noChangeArrowheads="1"/>
          </p:cNvSpPr>
          <p:nvPr/>
        </p:nvSpPr>
        <p:spPr bwMode="auto">
          <a:xfrm>
            <a:off x="2209800" y="457201"/>
            <a:ext cx="70866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de-DE" altLang="de-DE" sz="1300"/>
              <a:t>SP Sommeruni, 4.-7. August 2016</a:t>
            </a:r>
          </a:p>
          <a:p>
            <a:r>
              <a:rPr lang="de-DE" altLang="de-DE" sz="1500" b="1">
                <a:solidFill>
                  <a:srgbClr val="800000"/>
                </a:solidFill>
              </a:rPr>
              <a:t>Zeit für eine linke Finanzpolitik</a:t>
            </a:r>
            <a:endParaRPr lang="de-DE" altLang="de-DE" sz="1500">
              <a:solidFill>
                <a:srgbClr val="800000"/>
              </a:solidFill>
            </a:endParaRPr>
          </a:p>
        </p:txBody>
      </p:sp>
      <p:sp>
        <p:nvSpPr>
          <p:cNvPr id="26628" name="Rectangle 6"/>
          <p:cNvSpPr>
            <a:spLocks noChangeArrowheads="1"/>
          </p:cNvSpPr>
          <p:nvPr/>
        </p:nvSpPr>
        <p:spPr bwMode="auto">
          <a:xfrm>
            <a:off x="2701925" y="51419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de-DE"/>
          </a:p>
        </p:txBody>
      </p:sp>
      <p:sp>
        <p:nvSpPr>
          <p:cNvPr id="26629" name="Textfeld 6"/>
          <p:cNvSpPr txBox="1">
            <a:spLocks noChangeArrowheads="1"/>
          </p:cNvSpPr>
          <p:nvPr/>
        </p:nvSpPr>
        <p:spPr bwMode="auto">
          <a:xfrm>
            <a:off x="2209800" y="6286038"/>
            <a:ext cx="14922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de-DE" altLang="de-DE" sz="1300" dirty="0"/>
              <a:t>4.-7. August 2016</a:t>
            </a:r>
          </a:p>
        </p:txBody>
      </p:sp>
      <p:sp>
        <p:nvSpPr>
          <p:cNvPr id="26630" name="Textfeld 8"/>
          <p:cNvSpPr txBox="1">
            <a:spLocks noChangeArrowheads="1"/>
          </p:cNvSpPr>
          <p:nvPr/>
        </p:nvSpPr>
        <p:spPr bwMode="auto">
          <a:xfrm>
            <a:off x="7542834" y="6282602"/>
            <a:ext cx="24384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de-DE" altLang="de-DE" sz="1300"/>
              <a:t>Daniel Kopp / Mattea Meyer </a:t>
            </a:r>
          </a:p>
        </p:txBody>
      </p:sp>
      <p:pic>
        <p:nvPicPr>
          <p:cNvPr id="26631" name="Picture 9" descr="SP_Bildmarke_positiv_4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59900" y="457200"/>
            <a:ext cx="7191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2" name="Textfeld 9"/>
          <p:cNvSpPr txBox="1">
            <a:spLocks noChangeArrowheads="1"/>
          </p:cNvSpPr>
          <p:nvPr/>
        </p:nvSpPr>
        <p:spPr bwMode="auto">
          <a:xfrm>
            <a:off x="1774413" y="1219200"/>
            <a:ext cx="7945056"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de-DE" altLang="de-DE" dirty="0"/>
              <a:t>Steuersenkungen für Unternehmen</a:t>
            </a:r>
          </a:p>
        </p:txBody>
      </p:sp>
      <p:sp>
        <p:nvSpPr>
          <p:cNvPr id="9" name="Inhaltsplatzhalter 2"/>
          <p:cNvSpPr>
            <a:spLocks noGrp="1"/>
          </p:cNvSpPr>
          <p:nvPr>
            <p:ph type="body" idx="1"/>
          </p:nvPr>
        </p:nvSpPr>
        <p:spPr>
          <a:xfrm>
            <a:off x="1655763" y="1715939"/>
            <a:ext cx="8423275" cy="4132411"/>
          </a:xfrm>
        </p:spPr>
        <p:txBody>
          <a:bodyPr>
            <a:noAutofit/>
          </a:bodyPr>
          <a:lstStyle/>
          <a:p>
            <a:pPr marL="0" indent="0">
              <a:lnSpc>
                <a:spcPct val="120000"/>
              </a:lnSpc>
              <a:buNone/>
            </a:pPr>
            <a:r>
              <a:rPr lang="de-CH" sz="1800" dirty="0">
                <a:latin typeface="Arial" panose="020B0604020202020204" pitchFamily="34" charset="0"/>
                <a:cs typeface="Arial" panose="020B0604020202020204" pitchFamily="34" charset="0"/>
              </a:rPr>
              <a:t>Veränderung der effektiven Durchschnittssteuerbelastung,  in % des Gewinns</a:t>
            </a:r>
          </a:p>
          <a:p>
            <a:pPr marL="0" indent="0">
              <a:lnSpc>
                <a:spcPct val="120000"/>
              </a:lnSpc>
              <a:buNone/>
            </a:pPr>
            <a:endParaRPr lang="de-CH" sz="1800" dirty="0">
              <a:latin typeface="Arial" panose="020B0604020202020204" pitchFamily="34" charset="0"/>
              <a:cs typeface="Arial" panose="020B0604020202020204" pitchFamily="34" charset="0"/>
            </a:endParaRPr>
          </a:p>
          <a:p>
            <a:pPr lvl="0">
              <a:lnSpc>
                <a:spcPct val="120000"/>
              </a:lnSpc>
              <a:buClr>
                <a:srgbClr val="FF0000"/>
              </a:buClr>
              <a:buFont typeface="Wingdings" pitchFamily="2" charset="2"/>
              <a:buChar char="§"/>
            </a:pPr>
            <a:endParaRPr lang="de-CH" sz="2600" dirty="0">
              <a:latin typeface="Arial" panose="020B0604020202020204" pitchFamily="34" charset="0"/>
              <a:cs typeface="Arial" panose="020B0604020202020204" pitchFamily="34" charset="0"/>
            </a:endParaRPr>
          </a:p>
        </p:txBody>
      </p:sp>
      <p:graphicFrame>
        <p:nvGraphicFramePr>
          <p:cNvPr id="10" name="Diagramm 9"/>
          <p:cNvGraphicFramePr>
            <a:graphicFrameLocks/>
          </p:cNvGraphicFramePr>
          <p:nvPr>
            <p:extLst>
              <p:ext uri="{D42A27DB-BD31-4B8C-83A1-F6EECF244321}">
                <p14:modId xmlns:p14="http://schemas.microsoft.com/office/powerpoint/2010/main" val="3913257059"/>
              </p:ext>
            </p:extLst>
          </p:nvPr>
        </p:nvGraphicFramePr>
        <p:xfrm>
          <a:off x="2384785" y="2177902"/>
          <a:ext cx="6377249" cy="3670448"/>
        </p:xfrm>
        <a:graphic>
          <a:graphicData uri="http://schemas.openxmlformats.org/drawingml/2006/chart">
            <c:chart xmlns:c="http://schemas.openxmlformats.org/drawingml/2006/chart" xmlns:r="http://schemas.openxmlformats.org/officeDocument/2006/relationships" r:id="rId4"/>
          </a:graphicData>
        </a:graphic>
      </p:graphicFrame>
      <p:sp>
        <p:nvSpPr>
          <p:cNvPr id="11" name="Inhaltsplatzhalter 2"/>
          <p:cNvSpPr txBox="1">
            <a:spLocks/>
          </p:cNvSpPr>
          <p:nvPr/>
        </p:nvSpPr>
        <p:spPr>
          <a:xfrm>
            <a:off x="2153029" y="5950273"/>
            <a:ext cx="6840760" cy="3600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CH" sz="1250" i="1" dirty="0">
                <a:solidFill>
                  <a:prstClr val="black"/>
                </a:solidFill>
                <a:latin typeface="Arial" panose="020B0604020202020204" pitchFamily="34" charset="0"/>
                <a:cs typeface="Arial" panose="020B0604020202020204" pitchFamily="34" charset="0"/>
              </a:rPr>
              <a:t>Quelle: Darstellung SGB mit Daten von ZEW / BAKBASEL</a:t>
            </a:r>
          </a:p>
          <a:p>
            <a:pPr marL="0" indent="0">
              <a:buNone/>
            </a:pPr>
            <a:endParaRPr lang="de-CH" sz="2400" dirty="0">
              <a:solidFill>
                <a:prstClr val="black"/>
              </a:solidFill>
            </a:endParaRPr>
          </a:p>
        </p:txBody>
      </p:sp>
    </p:spTree>
    <p:extLst>
      <p:ext uri="{BB962C8B-B14F-4D97-AF65-F5344CB8AC3E}">
        <p14:creationId xmlns:p14="http://schemas.microsoft.com/office/powerpoint/2010/main" val="2352617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a:xfrm>
            <a:off x="2209800" y="1849881"/>
            <a:ext cx="7772400" cy="4017520"/>
          </a:xfrm>
          <a:ln w="3175">
            <a:noFill/>
          </a:ln>
        </p:spPr>
        <p:txBody>
          <a:bodyPr>
            <a:normAutofit lnSpcReduction="10000"/>
          </a:bodyPr>
          <a:lstStyle/>
          <a:p>
            <a:r>
              <a:rPr lang="de-CH" sz="1900" dirty="0">
                <a:latin typeface="Arial" panose="020B0604020202020204" pitchFamily="34" charset="0"/>
                <a:cs typeface="Arial" panose="020B0604020202020204" pitchFamily="34" charset="0"/>
              </a:rPr>
              <a:t>Privat- vs. Staatshaushalt</a:t>
            </a:r>
          </a:p>
          <a:p>
            <a:r>
              <a:rPr lang="de-CH" sz="1900" dirty="0">
                <a:latin typeface="Arial" panose="020B0604020202020204" pitchFamily="34" charset="0"/>
                <a:cs typeface="Arial" panose="020B0604020202020204" pitchFamily="34" charset="0"/>
              </a:rPr>
              <a:t>Schulden und Vermögen des Schweizer Staates und einzelner Kantone</a:t>
            </a:r>
          </a:p>
          <a:p>
            <a:r>
              <a:rPr lang="de-CH" sz="1900" dirty="0">
                <a:latin typeface="Arial" panose="020B0604020202020204" pitchFamily="34" charset="0"/>
                <a:cs typeface="Arial" panose="020B0604020202020204" pitchFamily="34" charset="0"/>
              </a:rPr>
              <a:t>Finanzierungsrechnung</a:t>
            </a:r>
          </a:p>
          <a:p>
            <a:pPr lvl="1"/>
            <a:r>
              <a:rPr lang="de-CH" sz="1900" dirty="0">
                <a:latin typeface="Arial" panose="020B0604020202020204" pitchFamily="34" charset="0"/>
                <a:cs typeface="Arial" panose="020B0604020202020204" pitchFamily="34" charset="0"/>
              </a:rPr>
              <a:t>Sind Defizite (d.h. Schuldenfinanzierung) ein Problem?</a:t>
            </a:r>
          </a:p>
          <a:p>
            <a:pPr lvl="1"/>
            <a:r>
              <a:rPr lang="de-CH" sz="1900" dirty="0">
                <a:latin typeface="Arial" panose="020B0604020202020204" pitchFamily="34" charset="0"/>
                <a:cs typeface="Arial" panose="020B0604020202020204" pitchFamily="34" charset="0"/>
              </a:rPr>
              <a:t>Kantone budgetieren systematisch zu tief</a:t>
            </a:r>
          </a:p>
          <a:p>
            <a:pPr lvl="1"/>
            <a:r>
              <a:rPr lang="de-CH" sz="1900" dirty="0">
                <a:latin typeface="Arial" panose="020B0604020202020204" pitchFamily="34" charset="0"/>
                <a:cs typeface="Arial" panose="020B0604020202020204" pitchFamily="34" charset="0"/>
              </a:rPr>
              <a:t>Schuldenbremse</a:t>
            </a:r>
          </a:p>
          <a:p>
            <a:pPr lvl="1"/>
            <a:r>
              <a:rPr lang="de-CH" sz="1900" dirty="0">
                <a:latin typeface="Arial" panose="020B0604020202020204" pitchFamily="34" charset="0"/>
                <a:cs typeface="Arial" panose="020B0604020202020204" pitchFamily="34" charset="0"/>
              </a:rPr>
              <a:t>Strukturelle Rechnungsergebnisse der Kantone</a:t>
            </a:r>
          </a:p>
          <a:p>
            <a:pPr lvl="1"/>
            <a:r>
              <a:rPr lang="de-CH" sz="1900" dirty="0">
                <a:latin typeface="Arial" panose="020B0604020202020204" pitchFamily="34" charset="0"/>
                <a:cs typeface="Arial" panose="020B0604020202020204" pitchFamily="34" charset="0"/>
              </a:rPr>
              <a:t>Gründe für strukturelle Defizite</a:t>
            </a:r>
          </a:p>
          <a:p>
            <a:r>
              <a:rPr lang="de-CH" sz="1900" dirty="0">
                <a:latin typeface="Arial" panose="020B0604020202020204" pitchFamily="34" charset="0"/>
                <a:cs typeface="Arial" panose="020B0604020202020204" pitchFamily="34" charset="0"/>
              </a:rPr>
              <a:t>Staatsquote</a:t>
            </a:r>
          </a:p>
          <a:p>
            <a:r>
              <a:rPr lang="de-CH" sz="1900" dirty="0">
                <a:latin typeface="Arial" panose="020B0604020202020204" pitchFamily="34" charset="0"/>
                <a:cs typeface="Arial" panose="020B0604020202020204" pitchFamily="34" charset="0"/>
              </a:rPr>
              <a:t>Staatsausgaben als Säule unseres Wohlstandes</a:t>
            </a:r>
          </a:p>
          <a:p>
            <a:r>
              <a:rPr lang="de-CH" sz="1900" dirty="0">
                <a:latin typeface="Arial" panose="020B0604020202020204" pitchFamily="34" charset="0"/>
                <a:cs typeface="Arial" panose="020B0604020202020204" pitchFamily="34" charset="0"/>
              </a:rPr>
              <a:t>Finanzpolitik ist Verteilungspolitik</a:t>
            </a:r>
          </a:p>
          <a:p>
            <a:pPr eaLnBrk="1" hangingPunct="1"/>
            <a:endParaRPr lang="en-US" altLang="de-DE" sz="1800" dirty="0"/>
          </a:p>
          <a:p>
            <a:pPr algn="ctr" eaLnBrk="1" hangingPunct="1">
              <a:buFontTx/>
              <a:buNone/>
            </a:pPr>
            <a:endParaRPr lang="en-US" altLang="de-DE" sz="2500" b="1" dirty="0"/>
          </a:p>
        </p:txBody>
      </p:sp>
      <p:sp>
        <p:nvSpPr>
          <p:cNvPr id="6147" name="Rectangle 4"/>
          <p:cNvSpPr>
            <a:spLocks noChangeArrowheads="1"/>
          </p:cNvSpPr>
          <p:nvPr/>
        </p:nvSpPr>
        <p:spPr bwMode="auto">
          <a:xfrm>
            <a:off x="2209800" y="457201"/>
            <a:ext cx="70866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de-DE" altLang="de-DE" sz="1300"/>
              <a:t>SP Sommeruni, 4.-7. August 2016</a:t>
            </a:r>
          </a:p>
          <a:p>
            <a:r>
              <a:rPr lang="de-DE" altLang="de-DE" sz="1500" b="1">
                <a:solidFill>
                  <a:srgbClr val="800000"/>
                </a:solidFill>
              </a:rPr>
              <a:t>Zeit für eine linke und progressive Alternative zur Politik der leeren Kasse  </a:t>
            </a:r>
            <a:endParaRPr lang="de-DE" altLang="de-DE" sz="1500">
              <a:solidFill>
                <a:srgbClr val="800000"/>
              </a:solidFill>
            </a:endParaRPr>
          </a:p>
        </p:txBody>
      </p:sp>
      <p:sp>
        <p:nvSpPr>
          <p:cNvPr id="6148" name="Rectangle 6"/>
          <p:cNvSpPr>
            <a:spLocks noChangeArrowheads="1"/>
          </p:cNvSpPr>
          <p:nvPr/>
        </p:nvSpPr>
        <p:spPr bwMode="auto">
          <a:xfrm>
            <a:off x="2701925" y="51419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de-DE"/>
          </a:p>
        </p:txBody>
      </p:sp>
      <p:sp>
        <p:nvSpPr>
          <p:cNvPr id="6149" name="Textfeld 6"/>
          <p:cNvSpPr txBox="1">
            <a:spLocks noChangeArrowheads="1"/>
          </p:cNvSpPr>
          <p:nvPr/>
        </p:nvSpPr>
        <p:spPr bwMode="auto">
          <a:xfrm>
            <a:off x="2209800" y="6096000"/>
            <a:ext cx="14922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de-DE" altLang="de-DE" sz="1300"/>
              <a:t>4.-7. August 2016</a:t>
            </a:r>
          </a:p>
        </p:txBody>
      </p:sp>
      <p:sp>
        <p:nvSpPr>
          <p:cNvPr id="6150" name="Textfeld 8"/>
          <p:cNvSpPr txBox="1">
            <a:spLocks noChangeArrowheads="1"/>
          </p:cNvSpPr>
          <p:nvPr/>
        </p:nvSpPr>
        <p:spPr bwMode="auto">
          <a:xfrm>
            <a:off x="7543800" y="6096000"/>
            <a:ext cx="24384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de-DE" altLang="de-DE" sz="1300"/>
              <a:t>Daniel Kopp / Mattea Meyer </a:t>
            </a:r>
          </a:p>
        </p:txBody>
      </p:sp>
      <p:pic>
        <p:nvPicPr>
          <p:cNvPr id="6151" name="Picture 9" descr="SP_Bildmarke_positiv_4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59900" y="457200"/>
            <a:ext cx="7191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Textfeld 9"/>
          <p:cNvSpPr txBox="1">
            <a:spLocks noChangeArrowheads="1"/>
          </p:cNvSpPr>
          <p:nvPr/>
        </p:nvSpPr>
        <p:spPr bwMode="auto">
          <a:xfrm>
            <a:off x="2186781" y="1216025"/>
            <a:ext cx="15382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de-DE" altLang="de-DE" dirty="0"/>
              <a:t>Übersicht</a:t>
            </a:r>
          </a:p>
        </p:txBody>
      </p:sp>
    </p:spTree>
    <p:extLst>
      <p:ext uri="{BB962C8B-B14F-4D97-AF65-F5344CB8AC3E}">
        <p14:creationId xmlns:p14="http://schemas.microsoft.com/office/powerpoint/2010/main" val="2738792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4"/>
          <p:cNvSpPr>
            <a:spLocks noChangeArrowheads="1"/>
          </p:cNvSpPr>
          <p:nvPr/>
        </p:nvSpPr>
        <p:spPr bwMode="auto">
          <a:xfrm>
            <a:off x="2209800" y="457201"/>
            <a:ext cx="70866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de-DE" altLang="de-DE" sz="1300"/>
              <a:t>SP Sommeruni, 4.-7. August 2016</a:t>
            </a:r>
          </a:p>
          <a:p>
            <a:r>
              <a:rPr lang="de-DE" altLang="de-DE" sz="1500" b="1">
                <a:solidFill>
                  <a:srgbClr val="800000"/>
                </a:solidFill>
              </a:rPr>
              <a:t>Zeit für eine linke Finanzpolitik</a:t>
            </a:r>
            <a:endParaRPr lang="de-DE" altLang="de-DE" sz="1500">
              <a:solidFill>
                <a:srgbClr val="800000"/>
              </a:solidFill>
            </a:endParaRPr>
          </a:p>
        </p:txBody>
      </p:sp>
      <p:sp>
        <p:nvSpPr>
          <p:cNvPr id="26628" name="Rectangle 6"/>
          <p:cNvSpPr>
            <a:spLocks noChangeArrowheads="1"/>
          </p:cNvSpPr>
          <p:nvPr/>
        </p:nvSpPr>
        <p:spPr bwMode="auto">
          <a:xfrm>
            <a:off x="2701925" y="51419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de-DE"/>
          </a:p>
        </p:txBody>
      </p:sp>
      <p:sp>
        <p:nvSpPr>
          <p:cNvPr id="26629" name="Textfeld 6"/>
          <p:cNvSpPr txBox="1">
            <a:spLocks noChangeArrowheads="1"/>
          </p:cNvSpPr>
          <p:nvPr/>
        </p:nvSpPr>
        <p:spPr bwMode="auto">
          <a:xfrm>
            <a:off x="2209800" y="6286038"/>
            <a:ext cx="14922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de-DE" altLang="de-DE" sz="1300" dirty="0"/>
              <a:t>4.-7. August 2016</a:t>
            </a:r>
          </a:p>
        </p:txBody>
      </p:sp>
      <p:sp>
        <p:nvSpPr>
          <p:cNvPr id="26630" name="Textfeld 8"/>
          <p:cNvSpPr txBox="1">
            <a:spLocks noChangeArrowheads="1"/>
          </p:cNvSpPr>
          <p:nvPr/>
        </p:nvSpPr>
        <p:spPr bwMode="auto">
          <a:xfrm>
            <a:off x="7542834" y="6282602"/>
            <a:ext cx="24384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de-DE" altLang="de-DE" sz="1300" dirty="0"/>
              <a:t>Daniel Kopp / </a:t>
            </a:r>
            <a:r>
              <a:rPr lang="de-DE" altLang="de-DE" sz="1300" dirty="0" err="1"/>
              <a:t>Mattea</a:t>
            </a:r>
            <a:r>
              <a:rPr lang="de-DE" altLang="de-DE" sz="1300" dirty="0"/>
              <a:t> Meyer </a:t>
            </a:r>
          </a:p>
        </p:txBody>
      </p:sp>
      <p:pic>
        <p:nvPicPr>
          <p:cNvPr id="26631" name="Picture 9" descr="SP_Bildmarke_positiv_4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59900" y="457200"/>
            <a:ext cx="7191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2" name="Textfeld 9"/>
          <p:cNvSpPr txBox="1">
            <a:spLocks noChangeArrowheads="1"/>
          </p:cNvSpPr>
          <p:nvPr/>
        </p:nvSpPr>
        <p:spPr bwMode="auto">
          <a:xfrm>
            <a:off x="1774413" y="1219200"/>
            <a:ext cx="7945056"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de-DE" altLang="de-DE" dirty="0"/>
              <a:t>Steuersenkungen für Gutverdienende</a:t>
            </a:r>
          </a:p>
        </p:txBody>
      </p:sp>
      <p:sp>
        <p:nvSpPr>
          <p:cNvPr id="11" name="Inhaltsplatzhalter 2"/>
          <p:cNvSpPr txBox="1">
            <a:spLocks/>
          </p:cNvSpPr>
          <p:nvPr/>
        </p:nvSpPr>
        <p:spPr>
          <a:xfrm>
            <a:off x="2153029" y="5950273"/>
            <a:ext cx="6840760" cy="3600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CH" sz="1250" i="1" dirty="0">
                <a:solidFill>
                  <a:prstClr val="black"/>
                </a:solidFill>
                <a:latin typeface="Arial" panose="020B0604020202020204" pitchFamily="34" charset="0"/>
                <a:cs typeface="Arial" panose="020B0604020202020204" pitchFamily="34" charset="0"/>
              </a:rPr>
              <a:t>Quelle: Darstellung SGB mit Daten von ZEW / BAKBASEL</a:t>
            </a:r>
          </a:p>
          <a:p>
            <a:pPr marL="0" indent="0">
              <a:buNone/>
            </a:pPr>
            <a:endParaRPr lang="de-CH" sz="2400" dirty="0">
              <a:solidFill>
                <a:prstClr val="black"/>
              </a:solidFill>
            </a:endParaRPr>
          </a:p>
        </p:txBody>
      </p:sp>
      <p:graphicFrame>
        <p:nvGraphicFramePr>
          <p:cNvPr id="14" name="Diagramm 13"/>
          <p:cNvGraphicFramePr>
            <a:graphicFrameLocks/>
          </p:cNvGraphicFramePr>
          <p:nvPr>
            <p:extLst>
              <p:ext uri="{D42A27DB-BD31-4B8C-83A1-F6EECF244321}">
                <p14:modId xmlns:p14="http://schemas.microsoft.com/office/powerpoint/2010/main" val="3774966697"/>
              </p:ext>
            </p:extLst>
          </p:nvPr>
        </p:nvGraphicFramePr>
        <p:xfrm>
          <a:off x="1886038" y="2453172"/>
          <a:ext cx="6408711" cy="3385169"/>
        </p:xfrm>
        <a:graphic>
          <a:graphicData uri="http://schemas.openxmlformats.org/drawingml/2006/chart">
            <c:chart xmlns:c="http://schemas.openxmlformats.org/drawingml/2006/chart" xmlns:r="http://schemas.openxmlformats.org/officeDocument/2006/relationships" r:id="rId4"/>
          </a:graphicData>
        </a:graphic>
      </p:graphicFrame>
      <p:sp>
        <p:nvSpPr>
          <p:cNvPr id="15" name="Inhaltsplatzhalter 2"/>
          <p:cNvSpPr>
            <a:spLocks noGrp="1"/>
          </p:cNvSpPr>
          <p:nvPr>
            <p:ph idx="1"/>
          </p:nvPr>
        </p:nvSpPr>
        <p:spPr>
          <a:xfrm>
            <a:off x="1774413" y="1621160"/>
            <a:ext cx="8445625" cy="720080"/>
          </a:xfrm>
        </p:spPr>
        <p:txBody>
          <a:bodyPr>
            <a:noAutofit/>
          </a:bodyPr>
          <a:lstStyle/>
          <a:p>
            <a:pPr marL="0" indent="0">
              <a:lnSpc>
                <a:spcPct val="120000"/>
              </a:lnSpc>
              <a:buNone/>
            </a:pPr>
            <a:r>
              <a:rPr lang="de-CH" sz="1900" dirty="0"/>
              <a:t>Veränderung des effektiven Steuersatzes auf dem Bruttolohn einer ledigen, alleinstehenden Person zur Erreichung eines Nachsteuereinkommens von 100'000 Euro, in % des Bruttolohns</a:t>
            </a:r>
          </a:p>
          <a:p>
            <a:pPr marL="0" indent="0">
              <a:lnSpc>
                <a:spcPct val="120000"/>
              </a:lnSpc>
              <a:buClr>
                <a:srgbClr val="FF0000"/>
              </a:buClr>
              <a:buNone/>
            </a:pPr>
            <a:endParaRPr lang="de-CH"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53836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4"/>
          <p:cNvSpPr>
            <a:spLocks noChangeArrowheads="1"/>
          </p:cNvSpPr>
          <p:nvPr/>
        </p:nvSpPr>
        <p:spPr bwMode="auto">
          <a:xfrm>
            <a:off x="2209800" y="457201"/>
            <a:ext cx="70866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de-DE" altLang="de-DE" sz="1300" dirty="0"/>
              <a:t>SP Sommeruni, 4.-7. August 2016</a:t>
            </a:r>
          </a:p>
          <a:p>
            <a:r>
              <a:rPr lang="de-DE" altLang="de-DE" sz="1500" b="1" dirty="0">
                <a:solidFill>
                  <a:srgbClr val="800000"/>
                </a:solidFill>
              </a:rPr>
              <a:t>Zeit für eine linke Finanzpolitik</a:t>
            </a:r>
            <a:endParaRPr lang="de-DE" altLang="de-DE" sz="1500" dirty="0">
              <a:solidFill>
                <a:srgbClr val="800000"/>
              </a:solidFill>
            </a:endParaRPr>
          </a:p>
        </p:txBody>
      </p:sp>
      <p:sp>
        <p:nvSpPr>
          <p:cNvPr id="26628" name="Rectangle 6"/>
          <p:cNvSpPr>
            <a:spLocks noChangeArrowheads="1"/>
          </p:cNvSpPr>
          <p:nvPr/>
        </p:nvSpPr>
        <p:spPr bwMode="auto">
          <a:xfrm>
            <a:off x="2701925" y="51419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de-DE"/>
          </a:p>
        </p:txBody>
      </p:sp>
      <p:pic>
        <p:nvPicPr>
          <p:cNvPr id="26631" name="Picture 9" descr="SP_Bildmarke_positiv_4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59900" y="457200"/>
            <a:ext cx="7191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2" name="Textfeld 9"/>
          <p:cNvSpPr txBox="1">
            <a:spLocks noChangeArrowheads="1"/>
          </p:cNvSpPr>
          <p:nvPr/>
        </p:nvSpPr>
        <p:spPr bwMode="auto">
          <a:xfrm>
            <a:off x="1678329" y="1020200"/>
            <a:ext cx="7207541"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de-DE" altLang="de-DE" dirty="0"/>
              <a:t>Steuersenkungen für Millionäre</a:t>
            </a:r>
          </a:p>
        </p:txBody>
      </p:sp>
      <p:graphicFrame>
        <p:nvGraphicFramePr>
          <p:cNvPr id="12" name="Inhaltsplatzhalter 11"/>
          <p:cNvGraphicFramePr>
            <a:graphicFrameLocks noGrp="1"/>
          </p:cNvGraphicFramePr>
          <p:nvPr>
            <p:ph idx="1"/>
            <p:extLst>
              <p:ext uri="{D42A27DB-BD31-4B8C-83A1-F6EECF244321}">
                <p14:modId xmlns:p14="http://schemas.microsoft.com/office/powerpoint/2010/main" val="2537032291"/>
              </p:ext>
            </p:extLst>
          </p:nvPr>
        </p:nvGraphicFramePr>
        <p:xfrm>
          <a:off x="1678329" y="2215620"/>
          <a:ext cx="7511970" cy="3637626"/>
        </p:xfrm>
        <a:graphic>
          <a:graphicData uri="http://schemas.openxmlformats.org/drawingml/2006/chart">
            <c:chart xmlns:c="http://schemas.openxmlformats.org/drawingml/2006/chart" xmlns:r="http://schemas.openxmlformats.org/officeDocument/2006/relationships" r:id="rId4"/>
          </a:graphicData>
        </a:graphic>
      </p:graphicFrame>
      <p:sp>
        <p:nvSpPr>
          <p:cNvPr id="16" name="Inhaltsplatzhalter 2"/>
          <p:cNvSpPr txBox="1">
            <a:spLocks/>
          </p:cNvSpPr>
          <p:nvPr/>
        </p:nvSpPr>
        <p:spPr>
          <a:xfrm>
            <a:off x="1678329" y="1482163"/>
            <a:ext cx="8445625" cy="7200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CH" sz="1700" dirty="0">
                <a:latin typeface="Arial" panose="020B0604020202020204" pitchFamily="34" charset="0"/>
                <a:cs typeface="Arial" panose="020B0604020202020204" pitchFamily="34" charset="0"/>
              </a:rPr>
              <a:t>Steuersenkungen 2004-2014 nach Kantonshauptorten für ledige </a:t>
            </a:r>
            <a:r>
              <a:rPr lang="de-CH" sz="1700" dirty="0" err="1">
                <a:latin typeface="Arial" panose="020B0604020202020204" pitchFamily="34" charset="0"/>
                <a:cs typeface="Arial" panose="020B0604020202020204" pitchFamily="34" charset="0"/>
              </a:rPr>
              <a:t>Arbeitnehmende</a:t>
            </a:r>
            <a:r>
              <a:rPr lang="de-CH" sz="1700" dirty="0">
                <a:latin typeface="Arial" panose="020B0604020202020204" pitchFamily="34" charset="0"/>
                <a:cs typeface="Arial" panose="020B0604020202020204" pitchFamily="34" charset="0"/>
              </a:rPr>
              <a:t> ohne Kinder mit 70’000 bzw. 1 Million Franken Bruttojahreslohn</a:t>
            </a:r>
          </a:p>
        </p:txBody>
      </p:sp>
      <p:sp>
        <p:nvSpPr>
          <p:cNvPr id="17" name="Inhaltsplatzhalter 2"/>
          <p:cNvSpPr txBox="1">
            <a:spLocks/>
          </p:cNvSpPr>
          <p:nvPr/>
        </p:nvSpPr>
        <p:spPr>
          <a:xfrm>
            <a:off x="1273844" y="5866623"/>
            <a:ext cx="8445625" cy="9030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CH" sz="1250" i="1" dirty="0">
                <a:solidFill>
                  <a:prstClr val="black"/>
                </a:solidFill>
                <a:latin typeface="Arial" panose="020B0604020202020204" pitchFamily="34" charset="0"/>
                <a:cs typeface="Arial" panose="020B0604020202020204" pitchFamily="34" charset="0"/>
              </a:rPr>
              <a:t>Quelle: Berechnungen SGB mit Daten der Eidgenössischen Steuerverwaltung (2015). Betrachtet wurden die direkte Bundessteuer sowie die durchschnittlichen Staats- und Kirchensteuern (mit der Bevölkerung der Kantone gewichtet). Die Steuern auf dem Jahreslohn 2014 werden mit den Steuern verglichen, die auf dem Lohn im Jahr 2004 gezahlt wurden, der damals die gleiche Kaufkraft hatte wie der Lohn 2014.</a:t>
            </a:r>
            <a:endParaRPr lang="de-CH" sz="1400" dirty="0">
              <a:solidFill>
                <a:prstClr val="black"/>
              </a:solidFill>
              <a:latin typeface="NimbusSanNov" pitchFamily="18" charset="0"/>
            </a:endParaRPr>
          </a:p>
          <a:p>
            <a:pPr marL="0" indent="0">
              <a:buNone/>
            </a:pPr>
            <a:endParaRPr lang="de-CH" sz="2400" dirty="0">
              <a:solidFill>
                <a:prstClr val="black"/>
              </a:solidFill>
            </a:endParaRPr>
          </a:p>
        </p:txBody>
      </p:sp>
    </p:spTree>
    <p:extLst>
      <p:ext uri="{BB962C8B-B14F-4D97-AF65-F5344CB8AC3E}">
        <p14:creationId xmlns:p14="http://schemas.microsoft.com/office/powerpoint/2010/main" val="33802059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nhaltsplatzhalter 2"/>
          <p:cNvSpPr>
            <a:spLocks noGrp="1"/>
          </p:cNvSpPr>
          <p:nvPr>
            <p:ph idx="1"/>
          </p:nvPr>
        </p:nvSpPr>
        <p:spPr>
          <a:xfrm>
            <a:off x="1919537" y="1680328"/>
            <a:ext cx="8445625" cy="680907"/>
          </a:xfrm>
        </p:spPr>
        <p:txBody>
          <a:bodyPr>
            <a:noAutofit/>
          </a:bodyPr>
          <a:lstStyle/>
          <a:p>
            <a:pPr marL="0" indent="0">
              <a:buNone/>
            </a:pPr>
            <a:r>
              <a:rPr lang="de-CH" sz="1450" dirty="0">
                <a:latin typeface="Arial" panose="020B0604020202020204" pitchFamily="34" charset="0"/>
                <a:cs typeface="Arial" panose="020B0604020202020204" pitchFamily="34" charset="0"/>
              </a:rPr>
              <a:t>Effektiver Steuersatz auf dem Bruttolohn einer ledigen, alleinstehenden Person zur Erreichung eines Nachsteuereinkommens von 100'000 Euro im Jahr 2015 gemessen am kantonalen (Schweizer Standorte) oder wirtschaftlichen Hauptort (internationale Standorte), in % des Bruttolohns</a:t>
            </a:r>
          </a:p>
        </p:txBody>
      </p:sp>
      <p:sp>
        <p:nvSpPr>
          <p:cNvPr id="2" name="Titel 1"/>
          <p:cNvSpPr>
            <a:spLocks noGrp="1"/>
          </p:cNvSpPr>
          <p:nvPr>
            <p:ph type="title"/>
          </p:nvPr>
        </p:nvSpPr>
        <p:spPr>
          <a:xfrm>
            <a:off x="1919537" y="1011786"/>
            <a:ext cx="8229600" cy="634082"/>
          </a:xfrm>
          <a:ln>
            <a:noFill/>
            <a:prstDash val="solid"/>
          </a:ln>
        </p:spPr>
        <p:txBody>
          <a:bodyPr>
            <a:noAutofit/>
          </a:bodyPr>
          <a:lstStyle/>
          <a:p>
            <a:pPr algn="l"/>
            <a:r>
              <a:rPr lang="de-CH" sz="2400" dirty="0">
                <a:latin typeface="Arial" panose="020B0604020202020204" pitchFamily="34" charset="0"/>
                <a:cs typeface="Arial" panose="020B0604020202020204" pitchFamily="34" charset="0"/>
              </a:rPr>
              <a:t>Effektive Steuerbelastung Gutverdienender</a:t>
            </a:r>
          </a:p>
        </p:txBody>
      </p:sp>
      <p:sp>
        <p:nvSpPr>
          <p:cNvPr id="14" name="Inhaltsplatzhalter 2"/>
          <p:cNvSpPr txBox="1">
            <a:spLocks/>
          </p:cNvSpPr>
          <p:nvPr/>
        </p:nvSpPr>
        <p:spPr>
          <a:xfrm>
            <a:off x="1919537" y="6453336"/>
            <a:ext cx="6840760" cy="3600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CH" sz="1250" i="1" dirty="0">
                <a:solidFill>
                  <a:prstClr val="black"/>
                </a:solidFill>
                <a:latin typeface="Arial" panose="020B0604020202020204" pitchFamily="34" charset="0"/>
                <a:cs typeface="Arial" panose="020B0604020202020204" pitchFamily="34" charset="0"/>
              </a:rPr>
              <a:t>Quelle: ZEW / BAKBASEL</a:t>
            </a:r>
          </a:p>
          <a:p>
            <a:pPr marL="0" indent="0">
              <a:buNone/>
            </a:pPr>
            <a:endParaRPr lang="de-CH" sz="2400" dirty="0">
              <a:solidFill>
                <a:prstClr val="black"/>
              </a:solidFill>
            </a:endParaRPr>
          </a:p>
        </p:txBody>
      </p:sp>
      <p:graphicFrame>
        <p:nvGraphicFramePr>
          <p:cNvPr id="10" name="Diagramm 9"/>
          <p:cNvGraphicFramePr>
            <a:graphicFrameLocks/>
          </p:cNvGraphicFramePr>
          <p:nvPr>
            <p:extLst>
              <p:ext uri="{D42A27DB-BD31-4B8C-83A1-F6EECF244321}">
                <p14:modId xmlns:p14="http://schemas.microsoft.com/office/powerpoint/2010/main" val="1728659756"/>
              </p:ext>
            </p:extLst>
          </p:nvPr>
        </p:nvGraphicFramePr>
        <p:xfrm>
          <a:off x="1983742" y="2245489"/>
          <a:ext cx="7362825" cy="4488022"/>
        </p:xfrm>
        <a:graphic>
          <a:graphicData uri="http://schemas.openxmlformats.org/drawingml/2006/chart">
            <c:chart xmlns:c="http://schemas.openxmlformats.org/drawingml/2006/chart" xmlns:r="http://schemas.openxmlformats.org/officeDocument/2006/relationships" r:id="rId3"/>
          </a:graphicData>
        </a:graphic>
      </p:graphicFrame>
      <p:pic>
        <p:nvPicPr>
          <p:cNvPr id="9" name="Picture 9" descr="SP_Bildmarke_positiv_4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59900" y="457200"/>
            <a:ext cx="7191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4"/>
          <p:cNvSpPr>
            <a:spLocks noChangeArrowheads="1"/>
          </p:cNvSpPr>
          <p:nvPr/>
        </p:nvSpPr>
        <p:spPr bwMode="auto">
          <a:xfrm>
            <a:off x="2209800" y="457201"/>
            <a:ext cx="6652692"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de-DE" altLang="de-DE" sz="1300" dirty="0"/>
              <a:t>SP Sommeruni, 4.-7. August 2016</a:t>
            </a:r>
          </a:p>
          <a:p>
            <a:r>
              <a:rPr lang="de-DE" altLang="de-DE" sz="1500" b="1" dirty="0">
                <a:solidFill>
                  <a:srgbClr val="800000"/>
                </a:solidFill>
              </a:rPr>
              <a:t>Zeit für eine linke Finanzpolitik</a:t>
            </a:r>
            <a:endParaRPr lang="de-DE" altLang="de-DE" sz="1500" dirty="0">
              <a:solidFill>
                <a:srgbClr val="800000"/>
              </a:solidFill>
            </a:endParaRPr>
          </a:p>
        </p:txBody>
      </p:sp>
    </p:spTree>
    <p:extLst>
      <p:ext uri="{BB962C8B-B14F-4D97-AF65-F5344CB8AC3E}">
        <p14:creationId xmlns:p14="http://schemas.microsoft.com/office/powerpoint/2010/main" val="31422822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nhaltsplatzhalter 2"/>
          <p:cNvSpPr>
            <a:spLocks noGrp="1"/>
          </p:cNvSpPr>
          <p:nvPr>
            <p:ph idx="1"/>
          </p:nvPr>
        </p:nvSpPr>
        <p:spPr>
          <a:xfrm>
            <a:off x="1919537" y="1457241"/>
            <a:ext cx="8445625" cy="504056"/>
          </a:xfrm>
        </p:spPr>
        <p:txBody>
          <a:bodyPr>
            <a:noAutofit/>
          </a:bodyPr>
          <a:lstStyle/>
          <a:p>
            <a:pPr marL="0" indent="0">
              <a:buNone/>
            </a:pPr>
            <a:r>
              <a:rPr lang="de-CH" sz="1600" dirty="0">
                <a:latin typeface="Arial" panose="020B0604020202020204" pitchFamily="34" charset="0"/>
                <a:cs typeface="Arial" panose="020B0604020202020204" pitchFamily="34" charset="0"/>
              </a:rPr>
              <a:t>im Jahr 2015, gemessen am kantonalen (Schweizer Standorte) oder wirtschaftlichen Hauptort (internationale Standorte), in % des Gewinns</a:t>
            </a:r>
          </a:p>
        </p:txBody>
      </p:sp>
      <p:sp>
        <p:nvSpPr>
          <p:cNvPr id="2" name="Titel 1"/>
          <p:cNvSpPr>
            <a:spLocks noGrp="1"/>
          </p:cNvSpPr>
          <p:nvPr>
            <p:ph type="title"/>
          </p:nvPr>
        </p:nvSpPr>
        <p:spPr>
          <a:xfrm>
            <a:off x="1917677" y="902159"/>
            <a:ext cx="8229600" cy="634082"/>
          </a:xfrm>
          <a:ln>
            <a:noFill/>
            <a:prstDash val="solid"/>
          </a:ln>
        </p:spPr>
        <p:txBody>
          <a:bodyPr>
            <a:noAutofit/>
          </a:bodyPr>
          <a:lstStyle/>
          <a:p>
            <a:pPr algn="l"/>
            <a:r>
              <a:rPr lang="de-CH" sz="2400" dirty="0">
                <a:latin typeface="Arial" panose="020B0604020202020204" pitchFamily="34" charset="0"/>
                <a:cs typeface="Arial" panose="020B0604020202020204" pitchFamily="34" charset="0"/>
              </a:rPr>
              <a:t>Effektive Durchschnittssteuerbelastung von Firmen</a:t>
            </a:r>
          </a:p>
        </p:txBody>
      </p:sp>
      <p:sp>
        <p:nvSpPr>
          <p:cNvPr id="14" name="Inhaltsplatzhalter 2"/>
          <p:cNvSpPr txBox="1">
            <a:spLocks/>
          </p:cNvSpPr>
          <p:nvPr/>
        </p:nvSpPr>
        <p:spPr>
          <a:xfrm>
            <a:off x="1919537" y="6453336"/>
            <a:ext cx="8445625" cy="3600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CH" sz="1250" i="1" dirty="0">
                <a:solidFill>
                  <a:prstClr val="black"/>
                </a:solidFill>
                <a:latin typeface="Arial" panose="020B0604020202020204" pitchFamily="34" charset="0"/>
                <a:cs typeface="Arial" panose="020B0604020202020204" pitchFamily="34" charset="0"/>
              </a:rPr>
              <a:t>Quelle: ZEW / BAKBASEL</a:t>
            </a:r>
          </a:p>
          <a:p>
            <a:pPr marL="0" indent="0">
              <a:buNone/>
            </a:pPr>
            <a:endParaRPr lang="de-CH" sz="2400" dirty="0">
              <a:solidFill>
                <a:prstClr val="black"/>
              </a:solidFill>
            </a:endParaRPr>
          </a:p>
        </p:txBody>
      </p:sp>
      <p:graphicFrame>
        <p:nvGraphicFramePr>
          <p:cNvPr id="9" name="Diagramm 8"/>
          <p:cNvGraphicFramePr>
            <a:graphicFrameLocks/>
          </p:cNvGraphicFramePr>
          <p:nvPr>
            <p:extLst>
              <p:ext uri="{D42A27DB-BD31-4B8C-83A1-F6EECF244321}">
                <p14:modId xmlns:p14="http://schemas.microsoft.com/office/powerpoint/2010/main" val="2473428257"/>
              </p:ext>
            </p:extLst>
          </p:nvPr>
        </p:nvGraphicFramePr>
        <p:xfrm>
          <a:off x="2207568" y="2141316"/>
          <a:ext cx="6654924" cy="4492041"/>
        </p:xfrm>
        <a:graphic>
          <a:graphicData uri="http://schemas.openxmlformats.org/drawingml/2006/chart">
            <c:chart xmlns:c="http://schemas.openxmlformats.org/drawingml/2006/chart" xmlns:r="http://schemas.openxmlformats.org/officeDocument/2006/relationships" r:id="rId3"/>
          </a:graphicData>
        </a:graphic>
      </p:graphicFrame>
      <p:pic>
        <p:nvPicPr>
          <p:cNvPr id="10" name="Picture 9" descr="SP_Bildmarke_positiv_4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59900" y="457200"/>
            <a:ext cx="7191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4"/>
          <p:cNvSpPr>
            <a:spLocks noChangeArrowheads="1"/>
          </p:cNvSpPr>
          <p:nvPr/>
        </p:nvSpPr>
        <p:spPr bwMode="auto">
          <a:xfrm>
            <a:off x="2209800" y="457201"/>
            <a:ext cx="6652692"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de-DE" altLang="de-DE" sz="1300" dirty="0"/>
              <a:t>SP Sommeruni, 4.-7. August 2016</a:t>
            </a:r>
          </a:p>
          <a:p>
            <a:r>
              <a:rPr lang="de-DE" altLang="de-DE" sz="1500" b="1" dirty="0">
                <a:solidFill>
                  <a:srgbClr val="800000"/>
                </a:solidFill>
              </a:rPr>
              <a:t>Zeit für eine linke Finanzpolitik</a:t>
            </a:r>
            <a:endParaRPr lang="de-DE" altLang="de-DE" sz="1500" dirty="0">
              <a:solidFill>
                <a:srgbClr val="800000"/>
              </a:solidFill>
            </a:endParaRPr>
          </a:p>
        </p:txBody>
      </p:sp>
    </p:spTree>
    <p:extLst>
      <p:ext uri="{BB962C8B-B14F-4D97-AF65-F5344CB8AC3E}">
        <p14:creationId xmlns:p14="http://schemas.microsoft.com/office/powerpoint/2010/main" val="3828489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898848" y="1472282"/>
            <a:ext cx="8445625" cy="4765030"/>
          </a:xfrm>
        </p:spPr>
        <p:txBody>
          <a:bodyPr>
            <a:normAutofit/>
          </a:bodyPr>
          <a:lstStyle/>
          <a:p>
            <a:pPr marL="0" indent="0">
              <a:lnSpc>
                <a:spcPct val="110000"/>
              </a:lnSpc>
              <a:spcBef>
                <a:spcPts val="600"/>
              </a:spcBef>
              <a:buNone/>
            </a:pPr>
            <a:r>
              <a:rPr lang="de-CH" sz="1800" dirty="0">
                <a:latin typeface="Arial" panose="020B0604020202020204" pitchFamily="34" charset="0"/>
                <a:cs typeface="Arial" panose="020B0604020202020204" pitchFamily="34" charset="0"/>
              </a:rPr>
              <a:t>Investitionshemmnisse gemäss KOF-Investitionsumfrage bei Firmen (2010, Nennungen in Prozent, Mehrfachnennungen möglich)</a:t>
            </a:r>
          </a:p>
          <a:p>
            <a:pPr marL="0" indent="0">
              <a:buNone/>
            </a:pPr>
            <a:endParaRPr lang="de-CH" sz="2200" dirty="0"/>
          </a:p>
        </p:txBody>
      </p:sp>
      <p:sp>
        <p:nvSpPr>
          <p:cNvPr id="2" name="Titel 1"/>
          <p:cNvSpPr>
            <a:spLocks noGrp="1"/>
          </p:cNvSpPr>
          <p:nvPr>
            <p:ph type="title"/>
          </p:nvPr>
        </p:nvSpPr>
        <p:spPr>
          <a:xfrm>
            <a:off x="1898848" y="1001298"/>
            <a:ext cx="5798317" cy="484856"/>
          </a:xfrm>
          <a:ln>
            <a:noFill/>
            <a:prstDash val="solid"/>
          </a:ln>
        </p:spPr>
        <p:txBody>
          <a:bodyPr>
            <a:noAutofit/>
          </a:bodyPr>
          <a:lstStyle/>
          <a:p>
            <a:r>
              <a:rPr lang="de-CH" sz="2400" dirty="0">
                <a:latin typeface="Arial" panose="020B0604020202020204" pitchFamily="34" charset="0"/>
                <a:cs typeface="Arial" panose="020B0604020202020204" pitchFamily="34" charset="0"/>
              </a:rPr>
              <a:t>Gewinnsteuern relativ wenig relevant</a:t>
            </a:r>
            <a:endParaRPr lang="de-CH" sz="1400" b="1" dirty="0">
              <a:latin typeface="Arial" panose="020B0604020202020204" pitchFamily="34" charset="0"/>
              <a:cs typeface="Arial" panose="020B0604020202020204" pitchFamily="34" charset="0"/>
            </a:endParaRPr>
          </a:p>
        </p:txBody>
      </p:sp>
      <p:graphicFrame>
        <p:nvGraphicFramePr>
          <p:cNvPr id="9" name="Diagramm 8"/>
          <p:cNvGraphicFramePr/>
          <p:nvPr>
            <p:extLst>
              <p:ext uri="{D42A27DB-BD31-4B8C-83A1-F6EECF244321}">
                <p14:modId xmlns:p14="http://schemas.microsoft.com/office/powerpoint/2010/main" val="1220758780"/>
              </p:ext>
            </p:extLst>
          </p:nvPr>
        </p:nvGraphicFramePr>
        <p:xfrm>
          <a:off x="1981200" y="2083068"/>
          <a:ext cx="6984776" cy="4320480"/>
        </p:xfrm>
        <a:graphic>
          <a:graphicData uri="http://schemas.openxmlformats.org/drawingml/2006/chart">
            <c:chart xmlns:c="http://schemas.openxmlformats.org/drawingml/2006/chart" xmlns:r="http://schemas.openxmlformats.org/officeDocument/2006/relationships" r:id="rId3"/>
          </a:graphicData>
        </a:graphic>
      </p:graphicFrame>
      <p:pic>
        <p:nvPicPr>
          <p:cNvPr id="10" name="Picture 9" descr="SP_Bildmarke_positiv_4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59900" y="457200"/>
            <a:ext cx="7191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4"/>
          <p:cNvSpPr>
            <a:spLocks noChangeArrowheads="1"/>
          </p:cNvSpPr>
          <p:nvPr/>
        </p:nvSpPr>
        <p:spPr bwMode="auto">
          <a:xfrm>
            <a:off x="2209800" y="457201"/>
            <a:ext cx="6652692"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de-DE" altLang="de-DE" sz="1300" dirty="0"/>
              <a:t>SP Sommeruni, 4.-7. August 2016</a:t>
            </a:r>
          </a:p>
          <a:p>
            <a:r>
              <a:rPr lang="de-DE" altLang="de-DE" sz="1500" b="1" dirty="0">
                <a:solidFill>
                  <a:srgbClr val="800000"/>
                </a:solidFill>
              </a:rPr>
              <a:t>Zeit für eine linke Finanzpolitik</a:t>
            </a:r>
            <a:endParaRPr lang="de-DE" altLang="de-DE" sz="1500" dirty="0">
              <a:solidFill>
                <a:srgbClr val="800000"/>
              </a:solidFill>
            </a:endParaRPr>
          </a:p>
        </p:txBody>
      </p:sp>
      <p:sp>
        <p:nvSpPr>
          <p:cNvPr id="12" name="Textfeld 8"/>
          <p:cNvSpPr txBox="1">
            <a:spLocks noChangeArrowheads="1"/>
          </p:cNvSpPr>
          <p:nvPr/>
        </p:nvSpPr>
        <p:spPr bwMode="auto">
          <a:xfrm>
            <a:off x="7542834" y="6282602"/>
            <a:ext cx="24384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de-DE" altLang="de-DE" sz="1300" dirty="0"/>
              <a:t>Daniel Kopp / </a:t>
            </a:r>
            <a:r>
              <a:rPr lang="de-DE" altLang="de-DE" sz="1300" dirty="0" err="1"/>
              <a:t>Mattea</a:t>
            </a:r>
            <a:r>
              <a:rPr lang="de-DE" altLang="de-DE" sz="1300" dirty="0"/>
              <a:t> Meyer </a:t>
            </a:r>
          </a:p>
        </p:txBody>
      </p:sp>
      <p:sp>
        <p:nvSpPr>
          <p:cNvPr id="13" name="Textfeld 6"/>
          <p:cNvSpPr txBox="1">
            <a:spLocks noChangeArrowheads="1"/>
          </p:cNvSpPr>
          <p:nvPr/>
        </p:nvSpPr>
        <p:spPr bwMode="auto">
          <a:xfrm>
            <a:off x="2209800" y="6286038"/>
            <a:ext cx="14922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de-DE" altLang="de-DE" sz="1300" dirty="0"/>
              <a:t>4.-7. August 2016</a:t>
            </a:r>
          </a:p>
        </p:txBody>
      </p:sp>
    </p:spTree>
    <p:extLst>
      <p:ext uri="{BB962C8B-B14F-4D97-AF65-F5344CB8AC3E}">
        <p14:creationId xmlns:p14="http://schemas.microsoft.com/office/powerpoint/2010/main" val="41293039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35261" y="1336032"/>
            <a:ext cx="7924639" cy="746045"/>
          </a:xfrm>
          <a:ln>
            <a:noFill/>
            <a:prstDash val="solid"/>
          </a:ln>
        </p:spPr>
        <p:txBody>
          <a:bodyPr>
            <a:noAutofit/>
          </a:bodyPr>
          <a:lstStyle/>
          <a:p>
            <a:pPr algn="l"/>
            <a:r>
              <a:rPr lang="de-CH" sz="2400" dirty="0">
                <a:latin typeface="Arial" panose="020B0604020202020204" pitchFamily="34" charset="0"/>
                <a:cs typeface="Arial" panose="020B0604020202020204" pitchFamily="34" charset="0"/>
              </a:rPr>
              <a:t>Fazit: Strukturelle Defizite aufgrund tiefer Steuern</a:t>
            </a:r>
          </a:p>
        </p:txBody>
      </p:sp>
      <p:sp>
        <p:nvSpPr>
          <p:cNvPr id="3" name="Inhaltsplatzhalter 2"/>
          <p:cNvSpPr>
            <a:spLocks noGrp="1"/>
          </p:cNvSpPr>
          <p:nvPr>
            <p:ph idx="1"/>
          </p:nvPr>
        </p:nvSpPr>
        <p:spPr>
          <a:xfrm>
            <a:off x="1307938" y="2430684"/>
            <a:ext cx="10045861" cy="3905772"/>
          </a:xfrm>
        </p:spPr>
        <p:txBody>
          <a:bodyPr>
            <a:noAutofit/>
          </a:bodyPr>
          <a:lstStyle/>
          <a:p>
            <a:pPr>
              <a:lnSpc>
                <a:spcPct val="110000"/>
              </a:lnSpc>
              <a:buClr>
                <a:srgbClr val="FF0000"/>
              </a:buClr>
              <a:buSzPct val="90000"/>
              <a:buFont typeface="Wingdings" panose="05000000000000000000" pitchFamily="2" charset="2"/>
              <a:buChar char="§"/>
            </a:pPr>
            <a:r>
              <a:rPr lang="de-CH" sz="2000" dirty="0">
                <a:latin typeface="Arial" panose="020B0604020202020204" pitchFamily="34" charset="0"/>
                <a:cs typeface="Arial" panose="020B0604020202020204" pitchFamily="34" charset="0"/>
              </a:rPr>
              <a:t>Steuern: Für Firmen und für Gutverdienende nur einer von vielen Standortfaktoren</a:t>
            </a:r>
          </a:p>
          <a:p>
            <a:pPr>
              <a:lnSpc>
                <a:spcPct val="110000"/>
              </a:lnSpc>
              <a:buClr>
                <a:srgbClr val="FF0000"/>
              </a:buClr>
              <a:buSzPct val="90000"/>
              <a:buFont typeface="Wingdings" panose="05000000000000000000" pitchFamily="2" charset="2"/>
              <a:buChar char="§"/>
            </a:pPr>
            <a:r>
              <a:rPr lang="de-CH" sz="2000" dirty="0">
                <a:latin typeface="Arial" panose="020B0604020202020204" pitchFamily="34" charset="0"/>
                <a:cs typeface="Arial" panose="020B0604020202020204" pitchFamily="34" charset="0"/>
              </a:rPr>
              <a:t>SZ, OW, AR und wohl auch NW, TG, SH, ZG, SG: überschätzten die Bedeutung der Steuerbelastung – zu starke Steuersenkung </a:t>
            </a:r>
          </a:p>
          <a:p>
            <a:pPr>
              <a:lnSpc>
                <a:spcPct val="110000"/>
              </a:lnSpc>
              <a:buClr>
                <a:srgbClr val="FF0000"/>
              </a:buClr>
              <a:buSzPct val="90000"/>
              <a:buFont typeface="Wingdings" panose="05000000000000000000" pitchFamily="2" charset="2"/>
              <a:buChar char="§"/>
            </a:pPr>
            <a:r>
              <a:rPr lang="de-CH" sz="2000" dirty="0">
                <a:latin typeface="Arial" panose="020B0604020202020204" pitchFamily="34" charset="0"/>
                <a:cs typeface="Arial" panose="020B0604020202020204" pitchFamily="34" charset="0"/>
              </a:rPr>
              <a:t>Beseitigung der Defizite ohne einschneidende Sparmassnahmen über Steuerkorrekturen möglich</a:t>
            </a:r>
          </a:p>
          <a:p>
            <a:pPr>
              <a:lnSpc>
                <a:spcPct val="110000"/>
              </a:lnSpc>
              <a:buClr>
                <a:srgbClr val="FF0000"/>
              </a:buClr>
              <a:buSzPct val="90000"/>
              <a:buFont typeface="Wingdings" panose="05000000000000000000" pitchFamily="2" charset="2"/>
              <a:buChar char="§"/>
            </a:pPr>
            <a:r>
              <a:rPr lang="de-CH" sz="2000" dirty="0">
                <a:latin typeface="Arial" panose="020B0604020202020204" pitchFamily="34" charset="0"/>
                <a:cs typeface="Arial" panose="020B0604020202020204" pitchFamily="34" charset="0"/>
              </a:rPr>
              <a:t>Z.T. wurde damit begonnen, Steuersenkungen (teilweise) rückgängig zu machen (Bsp. SZ)</a:t>
            </a:r>
          </a:p>
          <a:p>
            <a:pPr>
              <a:lnSpc>
                <a:spcPct val="110000"/>
              </a:lnSpc>
              <a:buClr>
                <a:srgbClr val="FF0000"/>
              </a:buClr>
              <a:buSzPct val="90000"/>
              <a:buFont typeface="Wingdings" panose="05000000000000000000" pitchFamily="2" charset="2"/>
              <a:buChar char="§"/>
            </a:pPr>
            <a:r>
              <a:rPr lang="de-CH" sz="2000" dirty="0">
                <a:latin typeface="Arial" panose="020B0604020202020204" pitchFamily="34" charset="0"/>
                <a:cs typeface="Arial" panose="020B0604020202020204" pitchFamily="34" charset="0"/>
              </a:rPr>
              <a:t>Kredit-Rating-Agentur Standard &amp; </a:t>
            </a:r>
            <a:r>
              <a:rPr lang="de-CH" sz="2000" dirty="0" err="1">
                <a:latin typeface="Arial" panose="020B0604020202020204" pitchFamily="34" charset="0"/>
                <a:cs typeface="Arial" panose="020B0604020202020204" pitchFamily="34" charset="0"/>
              </a:rPr>
              <a:t>Poor’s</a:t>
            </a:r>
            <a:r>
              <a:rPr lang="de-CH" sz="2000" dirty="0">
                <a:latin typeface="Arial" panose="020B0604020202020204" pitchFamily="34" charset="0"/>
                <a:cs typeface="Arial" panose="020B0604020202020204" pitchFamily="34" charset="0"/>
              </a:rPr>
              <a:t> hat Steuererhöhungen in SZ explizit gelobt, sieht jedoch noch weiteren Spielraum (auch bei LU)</a:t>
            </a:r>
          </a:p>
          <a:p>
            <a:pPr>
              <a:buFont typeface="Wingdings" panose="05000000000000000000" pitchFamily="2" charset="2"/>
              <a:buChar char="§"/>
            </a:pPr>
            <a:endParaRPr lang="de-CH" dirty="0"/>
          </a:p>
        </p:txBody>
      </p:sp>
      <p:pic>
        <p:nvPicPr>
          <p:cNvPr id="7" name="Picture 9" descr="SP_Bildmarke_positiv_4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59900" y="457200"/>
            <a:ext cx="7191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4"/>
          <p:cNvSpPr>
            <a:spLocks noChangeArrowheads="1"/>
          </p:cNvSpPr>
          <p:nvPr/>
        </p:nvSpPr>
        <p:spPr bwMode="auto">
          <a:xfrm>
            <a:off x="2209800" y="457201"/>
            <a:ext cx="6652692"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de-DE" altLang="de-DE" sz="1300" dirty="0"/>
              <a:t>SP Sommeruni, 4.-7. August 2016</a:t>
            </a:r>
          </a:p>
          <a:p>
            <a:r>
              <a:rPr lang="de-DE" altLang="de-DE" sz="1500" b="1" dirty="0">
                <a:solidFill>
                  <a:srgbClr val="800000"/>
                </a:solidFill>
              </a:rPr>
              <a:t>Zeit für eine linke Finanzpolitik</a:t>
            </a:r>
            <a:endParaRPr lang="de-DE" altLang="de-DE" sz="1500" dirty="0">
              <a:solidFill>
                <a:srgbClr val="800000"/>
              </a:solidFill>
            </a:endParaRPr>
          </a:p>
        </p:txBody>
      </p:sp>
      <p:sp>
        <p:nvSpPr>
          <p:cNvPr id="10" name="Textfeld 6"/>
          <p:cNvSpPr txBox="1">
            <a:spLocks noChangeArrowheads="1"/>
          </p:cNvSpPr>
          <p:nvPr/>
        </p:nvSpPr>
        <p:spPr bwMode="auto">
          <a:xfrm>
            <a:off x="1607916" y="6257001"/>
            <a:ext cx="14922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de-DE" altLang="de-DE" sz="1300" dirty="0"/>
              <a:t>4.-7. August 2016</a:t>
            </a:r>
          </a:p>
        </p:txBody>
      </p:sp>
      <p:sp>
        <p:nvSpPr>
          <p:cNvPr id="11" name="Textfeld 8"/>
          <p:cNvSpPr txBox="1">
            <a:spLocks noChangeArrowheads="1"/>
          </p:cNvSpPr>
          <p:nvPr/>
        </p:nvSpPr>
        <p:spPr bwMode="auto">
          <a:xfrm>
            <a:off x="7542834" y="6282602"/>
            <a:ext cx="24384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de-DE" altLang="de-DE" sz="1300" dirty="0"/>
              <a:t>Daniel Kopp / </a:t>
            </a:r>
            <a:r>
              <a:rPr lang="de-DE" altLang="de-DE" sz="1300" dirty="0" err="1"/>
              <a:t>Mattea</a:t>
            </a:r>
            <a:r>
              <a:rPr lang="de-DE" altLang="de-DE" sz="1300" dirty="0"/>
              <a:t> Meyer </a:t>
            </a:r>
          </a:p>
        </p:txBody>
      </p:sp>
    </p:spTree>
    <p:extLst>
      <p:ext uri="{BB962C8B-B14F-4D97-AF65-F5344CB8AC3E}">
        <p14:creationId xmlns:p14="http://schemas.microsoft.com/office/powerpoint/2010/main" val="12654054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64870" y="1048572"/>
            <a:ext cx="10092159" cy="630298"/>
          </a:xfrm>
        </p:spPr>
        <p:txBody>
          <a:bodyPr>
            <a:normAutofit/>
          </a:bodyPr>
          <a:lstStyle/>
          <a:p>
            <a:r>
              <a:rPr lang="de-CH" sz="2400" dirty="0">
                <a:latin typeface="Arial" panose="020B0604020202020204" pitchFamily="34" charset="0"/>
                <a:cs typeface="Arial" panose="020B0604020202020204" pitchFamily="34" charset="0"/>
              </a:rPr>
              <a:t>Staatsquote</a:t>
            </a:r>
          </a:p>
        </p:txBody>
      </p:sp>
      <p:pic>
        <p:nvPicPr>
          <p:cNvPr id="5" name="Inhaltsplatzhalter 4"/>
          <p:cNvPicPr>
            <a:picLocks noGrp="1" noChangeAspect="1"/>
          </p:cNvPicPr>
          <p:nvPr>
            <p:ph sz="half" idx="1"/>
          </p:nvPr>
        </p:nvPicPr>
        <p:blipFill>
          <a:blip r:embed="rId3"/>
          <a:stretch>
            <a:fillRect/>
          </a:stretch>
        </p:blipFill>
        <p:spPr>
          <a:xfrm>
            <a:off x="791901" y="1825625"/>
            <a:ext cx="5124570" cy="3863975"/>
          </a:xfrm>
          <a:prstGeom prst="rect">
            <a:avLst/>
          </a:prstGeom>
        </p:spPr>
      </p:pic>
      <p:pic>
        <p:nvPicPr>
          <p:cNvPr id="7" name="Inhaltsplatzhalter 6"/>
          <p:cNvPicPr>
            <a:picLocks noGrp="1" noChangeAspect="1"/>
          </p:cNvPicPr>
          <p:nvPr>
            <p:ph sz="half" idx="2"/>
          </p:nvPr>
        </p:nvPicPr>
        <p:blipFill>
          <a:blip r:embed="rId4"/>
          <a:stretch>
            <a:fillRect/>
          </a:stretch>
        </p:blipFill>
        <p:spPr>
          <a:xfrm>
            <a:off x="5916471" y="1825625"/>
            <a:ext cx="5240558" cy="4003146"/>
          </a:xfrm>
          <a:prstGeom prst="rect">
            <a:avLst/>
          </a:prstGeom>
        </p:spPr>
      </p:pic>
      <p:sp>
        <p:nvSpPr>
          <p:cNvPr id="6" name="Textfeld 5"/>
          <p:cNvSpPr txBox="1"/>
          <p:nvPr/>
        </p:nvSpPr>
        <p:spPr>
          <a:xfrm>
            <a:off x="791901" y="5836355"/>
            <a:ext cx="2645780" cy="307777"/>
          </a:xfrm>
          <a:prstGeom prst="rect">
            <a:avLst/>
          </a:prstGeom>
          <a:noFill/>
        </p:spPr>
        <p:txBody>
          <a:bodyPr wrap="square" rtlCol="0">
            <a:spAutoFit/>
          </a:bodyPr>
          <a:lstStyle/>
          <a:p>
            <a:r>
              <a:rPr lang="de-CH" sz="1400" dirty="0">
                <a:latin typeface="Arial" panose="020B0604020202020204" pitchFamily="34" charset="0"/>
                <a:cs typeface="Arial" panose="020B0604020202020204" pitchFamily="34" charset="0"/>
              </a:rPr>
              <a:t>Quelle: BFS (2016)</a:t>
            </a:r>
          </a:p>
        </p:txBody>
      </p:sp>
      <p:pic>
        <p:nvPicPr>
          <p:cNvPr id="8" name="Picture 9" descr="SP_Bildmarke_positiv_4c"/>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59900" y="457200"/>
            <a:ext cx="7191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4"/>
          <p:cNvSpPr>
            <a:spLocks noChangeArrowheads="1"/>
          </p:cNvSpPr>
          <p:nvPr/>
        </p:nvSpPr>
        <p:spPr bwMode="auto">
          <a:xfrm>
            <a:off x="2209800" y="457201"/>
            <a:ext cx="6652692"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de-DE" altLang="de-DE" sz="1300" dirty="0"/>
              <a:t>SP Sommeruni, 4.-7. August 2016</a:t>
            </a:r>
          </a:p>
          <a:p>
            <a:r>
              <a:rPr lang="de-DE" altLang="de-DE" sz="1500" b="1" dirty="0">
                <a:solidFill>
                  <a:srgbClr val="800000"/>
                </a:solidFill>
              </a:rPr>
              <a:t>Zeit für eine linke Finanzpolitik</a:t>
            </a:r>
            <a:endParaRPr lang="de-DE" altLang="de-DE" sz="1500" dirty="0">
              <a:solidFill>
                <a:srgbClr val="800000"/>
              </a:solidFill>
            </a:endParaRPr>
          </a:p>
        </p:txBody>
      </p:sp>
      <p:sp>
        <p:nvSpPr>
          <p:cNvPr id="10" name="Textfeld 6"/>
          <p:cNvSpPr txBox="1">
            <a:spLocks noChangeArrowheads="1"/>
          </p:cNvSpPr>
          <p:nvPr/>
        </p:nvSpPr>
        <p:spPr bwMode="auto">
          <a:xfrm>
            <a:off x="1607916" y="6257001"/>
            <a:ext cx="14922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de-DE" altLang="de-DE" sz="1300" dirty="0"/>
              <a:t>4.-7. August 2016</a:t>
            </a:r>
          </a:p>
        </p:txBody>
      </p:sp>
      <p:sp>
        <p:nvSpPr>
          <p:cNvPr id="11" name="Textfeld 8"/>
          <p:cNvSpPr txBox="1">
            <a:spLocks noChangeArrowheads="1"/>
          </p:cNvSpPr>
          <p:nvPr/>
        </p:nvSpPr>
        <p:spPr bwMode="auto">
          <a:xfrm>
            <a:off x="7542834" y="6282602"/>
            <a:ext cx="24384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de-DE" altLang="de-DE" sz="1300" dirty="0"/>
              <a:t>Daniel Kopp / </a:t>
            </a:r>
            <a:r>
              <a:rPr lang="de-DE" altLang="de-DE" sz="1300" dirty="0" err="1"/>
              <a:t>Mattea</a:t>
            </a:r>
            <a:r>
              <a:rPr lang="de-DE" altLang="de-DE" sz="1300" dirty="0"/>
              <a:t> Meyer </a:t>
            </a:r>
          </a:p>
        </p:txBody>
      </p:sp>
    </p:spTree>
    <p:extLst>
      <p:ext uri="{BB962C8B-B14F-4D97-AF65-F5344CB8AC3E}">
        <p14:creationId xmlns:p14="http://schemas.microsoft.com/office/powerpoint/2010/main" val="16823122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52030" y="1337075"/>
            <a:ext cx="8913974" cy="792386"/>
          </a:xfrm>
          <a:ln>
            <a:noFill/>
            <a:prstDash val="solid"/>
          </a:ln>
        </p:spPr>
        <p:txBody>
          <a:bodyPr>
            <a:noAutofit/>
          </a:bodyPr>
          <a:lstStyle/>
          <a:p>
            <a:r>
              <a:rPr lang="de-CH" sz="2400" dirty="0">
                <a:latin typeface="Arial" panose="020B0604020202020204" pitchFamily="34" charset="0"/>
                <a:cs typeface="Arial" panose="020B0604020202020204" pitchFamily="34" charset="0"/>
              </a:rPr>
              <a:t>Staatsausgaben als Basis des Wohlstandes</a:t>
            </a:r>
            <a:endParaRPr lang="de-CH" sz="1400" b="1" dirty="0">
              <a:latin typeface="Arial" panose="020B0604020202020204" pitchFamily="34" charset="0"/>
              <a:cs typeface="Arial" panose="020B0604020202020204" pitchFamily="34" charset="0"/>
            </a:endParaRPr>
          </a:p>
        </p:txBody>
      </p:sp>
      <p:sp>
        <p:nvSpPr>
          <p:cNvPr id="3" name="Inhaltsplatzhalter 2"/>
          <p:cNvSpPr>
            <a:spLocks noGrp="1"/>
          </p:cNvSpPr>
          <p:nvPr>
            <p:ph idx="1"/>
          </p:nvPr>
        </p:nvSpPr>
        <p:spPr>
          <a:xfrm>
            <a:off x="1752030" y="2129461"/>
            <a:ext cx="9024490" cy="3752355"/>
          </a:xfrm>
        </p:spPr>
        <p:txBody>
          <a:bodyPr>
            <a:noAutofit/>
          </a:bodyPr>
          <a:lstStyle/>
          <a:p>
            <a:pPr>
              <a:lnSpc>
                <a:spcPct val="110000"/>
              </a:lnSpc>
              <a:buSzPct val="90000"/>
              <a:buFont typeface="Wingdings" panose="05000000000000000000" pitchFamily="2" charset="2"/>
              <a:buChar char="§"/>
            </a:pPr>
            <a:r>
              <a:rPr lang="de-CH" sz="1800" dirty="0">
                <a:latin typeface="Arial" panose="020B0604020202020204" pitchFamily="34" charset="0"/>
                <a:cs typeface="Arial" panose="020B0604020202020204" pitchFamily="34" charset="0"/>
              </a:rPr>
              <a:t>Staatsausgaben garantieren qualitativ hochstehenden Service Public:</a:t>
            </a:r>
          </a:p>
          <a:p>
            <a:pPr lvl="1">
              <a:lnSpc>
                <a:spcPct val="110000"/>
              </a:lnSpc>
              <a:buSzPct val="90000"/>
              <a:buFont typeface="Wingdings" panose="05000000000000000000" pitchFamily="2" charset="2"/>
              <a:buChar char="§"/>
            </a:pPr>
            <a:r>
              <a:rPr lang="de-CH" sz="1800" dirty="0">
                <a:latin typeface="Arial" panose="020B0604020202020204" pitchFamily="34" charset="0"/>
                <a:cs typeface="Arial" panose="020B0604020202020204" pitchFamily="34" charset="0"/>
              </a:rPr>
              <a:t>Qualitativ hochstehendes Ausbildungsangebot/ bzw. -möglichkeiten</a:t>
            </a:r>
          </a:p>
          <a:p>
            <a:pPr lvl="1">
              <a:lnSpc>
                <a:spcPct val="110000"/>
              </a:lnSpc>
              <a:buSzPct val="90000"/>
              <a:buFont typeface="Wingdings" panose="05000000000000000000" pitchFamily="2" charset="2"/>
              <a:buChar char="§"/>
            </a:pPr>
            <a:r>
              <a:rPr lang="de-CH" sz="1800" dirty="0">
                <a:latin typeface="Arial" panose="020B0604020202020204" pitchFamily="34" charset="0"/>
                <a:cs typeface="Arial" panose="020B0604020202020204" pitchFamily="34" charset="0"/>
              </a:rPr>
              <a:t>Verkehrsverbindungen</a:t>
            </a:r>
          </a:p>
          <a:p>
            <a:pPr lvl="1">
              <a:lnSpc>
                <a:spcPct val="110000"/>
              </a:lnSpc>
              <a:buSzPct val="90000"/>
              <a:buFont typeface="Wingdings" panose="05000000000000000000" pitchFamily="2" charset="2"/>
              <a:buChar char="§"/>
            </a:pPr>
            <a:r>
              <a:rPr lang="de-CH" sz="1800" dirty="0">
                <a:latin typeface="Arial" panose="020B0604020202020204" pitchFamily="34" charset="0"/>
                <a:cs typeface="Arial" panose="020B0604020202020204" pitchFamily="34" charset="0"/>
              </a:rPr>
              <a:t>Familienexterne Kinderbetreuung</a:t>
            </a:r>
          </a:p>
          <a:p>
            <a:pPr lvl="1">
              <a:lnSpc>
                <a:spcPct val="110000"/>
              </a:lnSpc>
              <a:buSzPct val="90000"/>
              <a:buFont typeface="Wingdings" panose="05000000000000000000" pitchFamily="2" charset="2"/>
              <a:buChar char="§"/>
            </a:pPr>
            <a:r>
              <a:rPr lang="de-CH" sz="1800" dirty="0">
                <a:latin typeface="Arial" panose="020B0604020202020204" pitchFamily="34" charset="0"/>
                <a:cs typeface="Arial" panose="020B0604020202020204" pitchFamily="34" charset="0"/>
              </a:rPr>
              <a:t>Gute, bezahlbare Gesundheitsversorgung</a:t>
            </a:r>
          </a:p>
          <a:p>
            <a:pPr lvl="1">
              <a:lnSpc>
                <a:spcPct val="110000"/>
              </a:lnSpc>
              <a:buSzPct val="90000"/>
              <a:buFont typeface="Wingdings" panose="05000000000000000000" pitchFamily="2" charset="2"/>
              <a:buChar char="§"/>
            </a:pPr>
            <a:r>
              <a:rPr lang="de-CH" sz="1800" dirty="0">
                <a:latin typeface="Arial" panose="020B0604020202020204" pitchFamily="34" charset="0"/>
                <a:cs typeface="Arial" panose="020B0604020202020204" pitchFamily="34" charset="0"/>
              </a:rPr>
              <a:t>Bezahlbare Wohnungen</a:t>
            </a:r>
          </a:p>
          <a:p>
            <a:pPr>
              <a:lnSpc>
                <a:spcPct val="110000"/>
              </a:lnSpc>
              <a:buClr>
                <a:schemeClr val="tx1"/>
              </a:buClr>
              <a:buSzPct val="90000"/>
              <a:buFont typeface="Wingdings" panose="05000000000000000000" pitchFamily="2" charset="2"/>
              <a:buChar char="§"/>
            </a:pPr>
            <a:r>
              <a:rPr lang="de-CH" sz="1800" dirty="0">
                <a:latin typeface="Arial" panose="020B0604020202020204" pitchFamily="34" charset="0"/>
                <a:cs typeface="Arial" panose="020B0604020202020204" pitchFamily="34" charset="0"/>
              </a:rPr>
              <a:t>Dies ist nicht nur für die Bevölkerung gut, sondern auch ein zentraler Standortvorteil</a:t>
            </a:r>
            <a:endParaRPr lang="de-CH" dirty="0"/>
          </a:p>
          <a:p>
            <a:pPr>
              <a:lnSpc>
                <a:spcPct val="110000"/>
              </a:lnSpc>
              <a:buClr>
                <a:schemeClr val="tx1"/>
              </a:buClr>
              <a:buSzPct val="90000"/>
              <a:buFont typeface="Wingdings" panose="05000000000000000000" pitchFamily="2" charset="2"/>
              <a:buChar char="§"/>
            </a:pPr>
            <a:r>
              <a:rPr lang="de-CH" sz="1800" dirty="0">
                <a:latin typeface="Arial" panose="020B0604020202020204" pitchFamily="34" charset="0"/>
                <a:cs typeface="Arial" panose="020B0604020202020204" pitchFamily="34" charset="0"/>
              </a:rPr>
              <a:t>D.h. Sparmassnahmen beim Service Public und bei der Infrastruktur wirken sich negativ auf die Lebensqualität der Bevölkerung und die volkswirtschaftliche Entwicklung der Schweiz aus.  </a:t>
            </a:r>
          </a:p>
          <a:p>
            <a:pPr>
              <a:lnSpc>
                <a:spcPct val="110000"/>
              </a:lnSpc>
              <a:buClr>
                <a:schemeClr val="tx1"/>
              </a:buClr>
              <a:buSzPct val="90000"/>
              <a:buFont typeface="Wingdings" panose="05000000000000000000" pitchFamily="2" charset="2"/>
              <a:buChar char="§"/>
            </a:pPr>
            <a:endParaRPr lang="de-CH" sz="1800" dirty="0">
              <a:latin typeface="Arial" panose="020B0604020202020204" pitchFamily="34" charset="0"/>
              <a:cs typeface="Arial" panose="020B0604020202020204" pitchFamily="34" charset="0"/>
            </a:endParaRPr>
          </a:p>
        </p:txBody>
      </p:sp>
      <p:pic>
        <p:nvPicPr>
          <p:cNvPr id="7" name="Picture 9" descr="SP_Bildmarke_positiv_4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59900" y="457200"/>
            <a:ext cx="7191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4"/>
          <p:cNvSpPr>
            <a:spLocks noChangeArrowheads="1"/>
          </p:cNvSpPr>
          <p:nvPr/>
        </p:nvSpPr>
        <p:spPr bwMode="auto">
          <a:xfrm>
            <a:off x="2209800" y="457201"/>
            <a:ext cx="6652692"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de-DE" altLang="de-DE" sz="1300" dirty="0"/>
              <a:t>SP Sommeruni, 4.-7. August 2016</a:t>
            </a:r>
          </a:p>
          <a:p>
            <a:r>
              <a:rPr lang="de-DE" altLang="de-DE" sz="1500" b="1" dirty="0">
                <a:solidFill>
                  <a:srgbClr val="800000"/>
                </a:solidFill>
              </a:rPr>
              <a:t>Zeit für eine linke Finanzpolitik</a:t>
            </a:r>
            <a:endParaRPr lang="de-DE" altLang="de-DE" sz="1500" dirty="0">
              <a:solidFill>
                <a:srgbClr val="800000"/>
              </a:solidFill>
            </a:endParaRPr>
          </a:p>
        </p:txBody>
      </p:sp>
      <p:sp>
        <p:nvSpPr>
          <p:cNvPr id="10" name="Textfeld 6"/>
          <p:cNvSpPr txBox="1">
            <a:spLocks noChangeArrowheads="1"/>
          </p:cNvSpPr>
          <p:nvPr/>
        </p:nvSpPr>
        <p:spPr bwMode="auto">
          <a:xfrm>
            <a:off x="1607916" y="6257001"/>
            <a:ext cx="14922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de-DE" altLang="de-DE" sz="1300" dirty="0"/>
              <a:t>4.-7. August 2016</a:t>
            </a:r>
          </a:p>
        </p:txBody>
      </p:sp>
      <p:sp>
        <p:nvSpPr>
          <p:cNvPr id="11" name="Textfeld 8"/>
          <p:cNvSpPr txBox="1">
            <a:spLocks noChangeArrowheads="1"/>
          </p:cNvSpPr>
          <p:nvPr/>
        </p:nvSpPr>
        <p:spPr bwMode="auto">
          <a:xfrm>
            <a:off x="7542834" y="6282602"/>
            <a:ext cx="24384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de-DE" altLang="de-DE" sz="1300" dirty="0"/>
              <a:t>Daniel Kopp / </a:t>
            </a:r>
            <a:r>
              <a:rPr lang="de-DE" altLang="de-DE" sz="1300" dirty="0" err="1"/>
              <a:t>Mattea</a:t>
            </a:r>
            <a:r>
              <a:rPr lang="de-DE" altLang="de-DE" sz="1300" dirty="0"/>
              <a:t> Meyer </a:t>
            </a:r>
          </a:p>
        </p:txBody>
      </p:sp>
    </p:spTree>
    <p:extLst>
      <p:ext uri="{BB962C8B-B14F-4D97-AF65-F5344CB8AC3E}">
        <p14:creationId xmlns:p14="http://schemas.microsoft.com/office/powerpoint/2010/main" val="26066163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32876" y="1726165"/>
            <a:ext cx="7329616" cy="614242"/>
          </a:xfrm>
        </p:spPr>
        <p:txBody>
          <a:bodyPr>
            <a:normAutofit/>
          </a:bodyPr>
          <a:lstStyle/>
          <a:p>
            <a:r>
              <a:rPr lang="de-CH" sz="2400" dirty="0">
                <a:latin typeface="Arial" panose="020B0604020202020204" pitchFamily="34" charset="0"/>
                <a:cs typeface="Arial" panose="020B0604020202020204" pitchFamily="34" charset="0"/>
              </a:rPr>
              <a:t>Finanzpolitik ist Verteilungspolitik</a:t>
            </a:r>
          </a:p>
        </p:txBody>
      </p:sp>
      <p:sp>
        <p:nvSpPr>
          <p:cNvPr id="3" name="Inhaltsplatzhalter 2"/>
          <p:cNvSpPr>
            <a:spLocks noGrp="1"/>
          </p:cNvSpPr>
          <p:nvPr>
            <p:ph idx="1"/>
          </p:nvPr>
        </p:nvSpPr>
        <p:spPr>
          <a:xfrm>
            <a:off x="1532876" y="2730843"/>
            <a:ext cx="8846800" cy="3124844"/>
          </a:xfrm>
        </p:spPr>
        <p:txBody>
          <a:bodyPr>
            <a:normAutofit/>
          </a:bodyPr>
          <a:lstStyle/>
          <a:p>
            <a:r>
              <a:rPr lang="de-CH" sz="1800" dirty="0">
                <a:latin typeface="Arial" panose="020B0604020202020204" pitchFamily="34" charset="0"/>
                <a:cs typeface="Arial" panose="020B0604020202020204" pitchFamily="34" charset="0"/>
              </a:rPr>
              <a:t>Geht meist nicht darum, ob wir uns etwas leisten können, sondern wer dafür zahlt: Allgemeinheit nach dem Solidarprinzip oder Individuen? </a:t>
            </a:r>
          </a:p>
          <a:p>
            <a:r>
              <a:rPr lang="de-CH" sz="1800" dirty="0">
                <a:latin typeface="Arial" panose="020B0604020202020204" pitchFamily="34" charset="0"/>
                <a:cs typeface="Arial" panose="020B0604020202020204" pitchFamily="34" charset="0"/>
              </a:rPr>
              <a:t>Bsp. Prämienverbilligungen (Prämienvolumen ist von der Entscheidung unberührt)</a:t>
            </a:r>
          </a:p>
          <a:p>
            <a:r>
              <a:rPr lang="de-CH" sz="1800" dirty="0">
                <a:latin typeface="Arial" panose="020B0604020202020204" pitchFamily="34" charset="0"/>
                <a:cs typeface="Arial" panose="020B0604020202020204" pitchFamily="34" charset="0"/>
              </a:rPr>
              <a:t>Bsp. (Hoch)Schulgebühren</a:t>
            </a:r>
          </a:p>
          <a:p>
            <a:r>
              <a:rPr lang="de-CH" sz="1800" dirty="0">
                <a:latin typeface="Arial" panose="020B0604020202020204" pitchFamily="34" charset="0"/>
                <a:cs typeface="Arial" panose="020B0604020202020204" pitchFamily="34" charset="0"/>
              </a:rPr>
              <a:t>Bsp. Rentenreform: Konsens dass wir alten Menschen Leben in Würde ermöglichen müssen (Verfassungsauftrag). Frage ist: Finanzierung über AHV oder BVG oder private Vorsorge? </a:t>
            </a:r>
          </a:p>
        </p:txBody>
      </p:sp>
      <p:pic>
        <p:nvPicPr>
          <p:cNvPr id="4" name="Picture 9" descr="SP_Bildmarke_positiv_4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59900" y="457200"/>
            <a:ext cx="7191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2209800" y="457201"/>
            <a:ext cx="6652692"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de-DE" altLang="de-DE" sz="1300" dirty="0"/>
              <a:t>SP Sommeruni, 4.-7. August 2016</a:t>
            </a:r>
          </a:p>
          <a:p>
            <a:r>
              <a:rPr lang="de-DE" altLang="de-DE" sz="1500" b="1" dirty="0">
                <a:solidFill>
                  <a:srgbClr val="800000"/>
                </a:solidFill>
              </a:rPr>
              <a:t>Zeit für eine linke Finanzpolitik</a:t>
            </a:r>
            <a:endParaRPr lang="de-DE" altLang="de-DE" sz="1500" dirty="0">
              <a:solidFill>
                <a:srgbClr val="800000"/>
              </a:solidFill>
            </a:endParaRPr>
          </a:p>
        </p:txBody>
      </p:sp>
      <p:sp>
        <p:nvSpPr>
          <p:cNvPr id="6" name="Textfeld 6"/>
          <p:cNvSpPr txBox="1">
            <a:spLocks noChangeArrowheads="1"/>
          </p:cNvSpPr>
          <p:nvPr/>
        </p:nvSpPr>
        <p:spPr bwMode="auto">
          <a:xfrm>
            <a:off x="1607916" y="6257001"/>
            <a:ext cx="14922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de-DE" altLang="de-DE" sz="1300" dirty="0"/>
              <a:t>4.-7. August 2016</a:t>
            </a:r>
          </a:p>
        </p:txBody>
      </p:sp>
      <p:sp>
        <p:nvSpPr>
          <p:cNvPr id="7" name="Textfeld 8"/>
          <p:cNvSpPr txBox="1">
            <a:spLocks noChangeArrowheads="1"/>
          </p:cNvSpPr>
          <p:nvPr/>
        </p:nvSpPr>
        <p:spPr bwMode="auto">
          <a:xfrm>
            <a:off x="7542834" y="6282602"/>
            <a:ext cx="24384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de-DE" altLang="de-DE" sz="1300" dirty="0"/>
              <a:t>Daniel Kopp / </a:t>
            </a:r>
            <a:r>
              <a:rPr lang="de-DE" altLang="de-DE" sz="1300" dirty="0" err="1"/>
              <a:t>Mattea</a:t>
            </a:r>
            <a:r>
              <a:rPr lang="de-DE" altLang="de-DE" sz="1300" dirty="0"/>
              <a:t> Meyer </a:t>
            </a:r>
          </a:p>
        </p:txBody>
      </p:sp>
    </p:spTree>
    <p:extLst>
      <p:ext uri="{BB962C8B-B14F-4D97-AF65-F5344CB8AC3E}">
        <p14:creationId xmlns:p14="http://schemas.microsoft.com/office/powerpoint/2010/main" val="18010696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52030" y="1337075"/>
            <a:ext cx="8913974" cy="792386"/>
          </a:xfrm>
          <a:ln>
            <a:noFill/>
            <a:prstDash val="solid"/>
          </a:ln>
        </p:spPr>
        <p:txBody>
          <a:bodyPr>
            <a:noAutofit/>
          </a:bodyPr>
          <a:lstStyle/>
          <a:p>
            <a:r>
              <a:rPr lang="de-CH" sz="2400" dirty="0">
                <a:latin typeface="Arial" panose="020B0604020202020204" pitchFamily="34" charset="0"/>
                <a:cs typeface="Arial" panose="020B0604020202020204" pitchFamily="34" charset="0"/>
              </a:rPr>
              <a:t>Literatur</a:t>
            </a:r>
            <a:endParaRPr lang="de-CH" sz="1400" b="1" dirty="0">
              <a:latin typeface="Arial" panose="020B0604020202020204" pitchFamily="34" charset="0"/>
              <a:cs typeface="Arial" panose="020B0604020202020204" pitchFamily="34" charset="0"/>
            </a:endParaRPr>
          </a:p>
        </p:txBody>
      </p:sp>
      <p:sp>
        <p:nvSpPr>
          <p:cNvPr id="3" name="Inhaltsplatzhalter 2"/>
          <p:cNvSpPr>
            <a:spLocks noGrp="1"/>
          </p:cNvSpPr>
          <p:nvPr>
            <p:ph idx="1"/>
          </p:nvPr>
        </p:nvSpPr>
        <p:spPr>
          <a:xfrm>
            <a:off x="1273215" y="2361235"/>
            <a:ext cx="9780607" cy="3361481"/>
          </a:xfrm>
        </p:spPr>
        <p:txBody>
          <a:bodyPr>
            <a:noAutofit/>
          </a:bodyPr>
          <a:lstStyle/>
          <a:p>
            <a:pPr marL="0" indent="0">
              <a:buNone/>
            </a:pPr>
            <a:r>
              <a:rPr lang="de-CH" sz="1800" dirty="0">
                <a:latin typeface="Arial" panose="020B0604020202020204" pitchFamily="34" charset="0"/>
                <a:cs typeface="Arial" panose="020B0604020202020204" pitchFamily="34" charset="0"/>
              </a:rPr>
              <a:t>SGB Dossier 114: Fragwürdige Spar- und Steuerpolitik in den Kantonen. Eine ökonomische Analyse. 3. akt. Auflage.</a:t>
            </a:r>
          </a:p>
          <a:p>
            <a:pPr marL="0" indent="0">
              <a:buNone/>
            </a:pPr>
            <a:r>
              <a:rPr lang="de-CH" sz="1800" dirty="0">
                <a:latin typeface="Arial" panose="020B0604020202020204" pitchFamily="34" charset="0"/>
                <a:cs typeface="Arial" panose="020B0604020202020204" pitchFamily="34" charset="0"/>
                <a:hlinkClick r:id="rId3"/>
              </a:rPr>
              <a:t>http://www.sgb.ch/publikationen/dossier/artikel/details/dossier-114-fragwuerdige-spar-und-steuerpolitik-in-den-kantonen/</a:t>
            </a:r>
            <a:endParaRPr lang="de-CH" sz="1800" dirty="0">
              <a:latin typeface="Arial" panose="020B0604020202020204" pitchFamily="34" charset="0"/>
              <a:cs typeface="Arial" panose="020B0604020202020204" pitchFamily="34" charset="0"/>
            </a:endParaRPr>
          </a:p>
          <a:p>
            <a:pPr marL="0" indent="0">
              <a:buNone/>
            </a:pPr>
            <a:endParaRPr lang="de-CH" sz="1800" dirty="0">
              <a:latin typeface="Arial" panose="020B0604020202020204" pitchFamily="34" charset="0"/>
              <a:cs typeface="Arial" panose="020B0604020202020204" pitchFamily="34" charset="0"/>
            </a:endParaRPr>
          </a:p>
          <a:p>
            <a:pPr marL="0" indent="0">
              <a:buNone/>
            </a:pPr>
            <a:r>
              <a:rPr lang="de-CH" sz="1800" dirty="0">
                <a:latin typeface="Arial" panose="020B0604020202020204" pitchFamily="34" charset="0"/>
                <a:cs typeface="Arial" panose="020B0604020202020204" pitchFamily="34" charset="0"/>
              </a:rPr>
              <a:t>Ball, </a:t>
            </a:r>
            <a:r>
              <a:rPr lang="de-CH" sz="1800" dirty="0" err="1">
                <a:latin typeface="Arial" panose="020B0604020202020204" pitchFamily="34" charset="0"/>
                <a:cs typeface="Arial" panose="020B0604020202020204" pitchFamily="34" charset="0"/>
              </a:rPr>
              <a:t>DeLong</a:t>
            </a:r>
            <a:r>
              <a:rPr lang="de-CH" sz="1800" dirty="0">
                <a:latin typeface="Arial" panose="020B0604020202020204" pitchFamily="34" charset="0"/>
                <a:cs typeface="Arial" panose="020B0604020202020204" pitchFamily="34" charset="0"/>
              </a:rPr>
              <a:t>, Summers (2014): </a:t>
            </a:r>
            <a:r>
              <a:rPr lang="de-CH" sz="1800" dirty="0" err="1">
                <a:latin typeface="Arial" panose="020B0604020202020204" pitchFamily="34" charset="0"/>
                <a:cs typeface="Arial" panose="020B0604020202020204" pitchFamily="34" charset="0"/>
              </a:rPr>
              <a:t>Fiscal</a:t>
            </a:r>
            <a:r>
              <a:rPr lang="de-CH" sz="1800" dirty="0">
                <a:latin typeface="Arial" panose="020B0604020202020204" pitchFamily="34" charset="0"/>
                <a:cs typeface="Arial" panose="020B0604020202020204" pitchFamily="34" charset="0"/>
              </a:rPr>
              <a:t> </a:t>
            </a:r>
            <a:r>
              <a:rPr lang="de-CH" sz="1800" dirty="0" err="1">
                <a:latin typeface="Arial" panose="020B0604020202020204" pitchFamily="34" charset="0"/>
                <a:cs typeface="Arial" panose="020B0604020202020204" pitchFamily="34" charset="0"/>
              </a:rPr>
              <a:t>Policy</a:t>
            </a:r>
            <a:r>
              <a:rPr lang="de-CH" sz="1800" dirty="0">
                <a:latin typeface="Arial" panose="020B0604020202020204" pitchFamily="34" charset="0"/>
                <a:cs typeface="Arial" panose="020B0604020202020204" pitchFamily="34" charset="0"/>
              </a:rPr>
              <a:t> </a:t>
            </a:r>
            <a:r>
              <a:rPr lang="de-CH" sz="1800" dirty="0" err="1">
                <a:latin typeface="Arial" panose="020B0604020202020204" pitchFamily="34" charset="0"/>
                <a:cs typeface="Arial" panose="020B0604020202020204" pitchFamily="34" charset="0"/>
              </a:rPr>
              <a:t>and</a:t>
            </a:r>
            <a:r>
              <a:rPr lang="de-CH" sz="1800" dirty="0">
                <a:latin typeface="Arial" panose="020B0604020202020204" pitchFamily="34" charset="0"/>
                <a:cs typeface="Arial" panose="020B0604020202020204" pitchFamily="34" charset="0"/>
              </a:rPr>
              <a:t> </a:t>
            </a:r>
            <a:r>
              <a:rPr lang="de-CH" sz="1800" dirty="0" err="1">
                <a:latin typeface="Arial" panose="020B0604020202020204" pitchFamily="34" charset="0"/>
                <a:cs typeface="Arial" panose="020B0604020202020204" pitchFamily="34" charset="0"/>
              </a:rPr>
              <a:t>Full</a:t>
            </a:r>
            <a:r>
              <a:rPr lang="de-CH" sz="1800" dirty="0">
                <a:latin typeface="Arial" panose="020B0604020202020204" pitchFamily="34" charset="0"/>
                <a:cs typeface="Arial" panose="020B0604020202020204" pitchFamily="34" charset="0"/>
              </a:rPr>
              <a:t> </a:t>
            </a:r>
            <a:r>
              <a:rPr lang="de-CH" sz="1800" dirty="0" err="1">
                <a:latin typeface="Arial" panose="020B0604020202020204" pitchFamily="34" charset="0"/>
                <a:cs typeface="Arial" panose="020B0604020202020204" pitchFamily="34" charset="0"/>
              </a:rPr>
              <a:t>Employment</a:t>
            </a:r>
            <a:endParaRPr lang="de-CH" sz="1800" dirty="0">
              <a:latin typeface="Arial" panose="020B0604020202020204" pitchFamily="34" charset="0"/>
              <a:cs typeface="Arial" panose="020B0604020202020204" pitchFamily="34" charset="0"/>
            </a:endParaRPr>
          </a:p>
          <a:p>
            <a:pPr marL="0" indent="0">
              <a:buNone/>
            </a:pPr>
            <a:r>
              <a:rPr lang="de-CH" sz="1800" dirty="0">
                <a:latin typeface="Arial" panose="020B0604020202020204" pitchFamily="34" charset="0"/>
                <a:cs typeface="Arial" panose="020B0604020202020204" pitchFamily="34" charset="0"/>
                <a:hlinkClick r:id="rId4"/>
              </a:rPr>
              <a:t>http://www.pathtofullemployment.org/wp-content/uploads/2014/04/delong_summers_ball.pdf</a:t>
            </a:r>
            <a:endParaRPr lang="de-CH" sz="1800" dirty="0">
              <a:latin typeface="Arial" panose="020B0604020202020204" pitchFamily="34" charset="0"/>
              <a:cs typeface="Arial" panose="020B0604020202020204" pitchFamily="34" charset="0"/>
            </a:endParaRPr>
          </a:p>
          <a:p>
            <a:pPr marL="0" indent="0">
              <a:buNone/>
            </a:pPr>
            <a:endParaRPr lang="de-CH" sz="1800" dirty="0">
              <a:latin typeface="Arial" panose="020B0604020202020204" pitchFamily="34" charset="0"/>
              <a:cs typeface="Arial" panose="020B0604020202020204" pitchFamily="34" charset="0"/>
            </a:endParaRPr>
          </a:p>
          <a:p>
            <a:pPr marL="0" indent="0">
              <a:buNone/>
            </a:pPr>
            <a:r>
              <a:rPr lang="de-CH" sz="1800" dirty="0">
                <a:latin typeface="Arial" panose="020B0604020202020204" pitchFamily="34" charset="0"/>
                <a:cs typeface="Arial" panose="020B0604020202020204" pitchFamily="34" charset="0"/>
              </a:rPr>
              <a:t>Eidgenössische Finanzverwaltung: Finanzstatistik</a:t>
            </a:r>
          </a:p>
          <a:p>
            <a:pPr marL="0" indent="0">
              <a:buNone/>
            </a:pPr>
            <a:r>
              <a:rPr lang="de-CH" sz="1800" dirty="0">
                <a:latin typeface="Arial" panose="020B0604020202020204" pitchFamily="34" charset="0"/>
                <a:cs typeface="Arial" panose="020B0604020202020204" pitchFamily="34" charset="0"/>
                <a:hlinkClick r:id="rId5"/>
              </a:rPr>
              <a:t>https://www.efv.admin.ch/efv/de/home/themen/finanzstatistik/uebersicht.html</a:t>
            </a:r>
            <a:r>
              <a:rPr lang="de-CH" sz="1800" dirty="0">
                <a:latin typeface="Arial" panose="020B0604020202020204" pitchFamily="34" charset="0"/>
                <a:cs typeface="Arial" panose="020B0604020202020204" pitchFamily="34" charset="0"/>
              </a:rPr>
              <a:t> </a:t>
            </a:r>
          </a:p>
        </p:txBody>
      </p:sp>
      <p:pic>
        <p:nvPicPr>
          <p:cNvPr id="7" name="Picture 9" descr="SP_Bildmarke_positiv_4c"/>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59900" y="457200"/>
            <a:ext cx="7191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4"/>
          <p:cNvSpPr>
            <a:spLocks noChangeArrowheads="1"/>
          </p:cNvSpPr>
          <p:nvPr/>
        </p:nvSpPr>
        <p:spPr bwMode="auto">
          <a:xfrm>
            <a:off x="2209800" y="457201"/>
            <a:ext cx="6652692"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de-DE" altLang="de-DE" sz="1300" dirty="0"/>
              <a:t>SP Sommeruni, 4.-7. August 2016</a:t>
            </a:r>
          </a:p>
          <a:p>
            <a:r>
              <a:rPr lang="de-DE" altLang="de-DE" sz="1500" b="1" dirty="0">
                <a:solidFill>
                  <a:srgbClr val="800000"/>
                </a:solidFill>
              </a:rPr>
              <a:t>Zeit für eine linke Finanzpolitik</a:t>
            </a:r>
            <a:endParaRPr lang="de-DE" altLang="de-DE" sz="1500" dirty="0">
              <a:solidFill>
                <a:srgbClr val="800000"/>
              </a:solidFill>
            </a:endParaRPr>
          </a:p>
        </p:txBody>
      </p:sp>
      <p:sp>
        <p:nvSpPr>
          <p:cNvPr id="10" name="Textfeld 6"/>
          <p:cNvSpPr txBox="1">
            <a:spLocks noChangeArrowheads="1"/>
          </p:cNvSpPr>
          <p:nvPr/>
        </p:nvSpPr>
        <p:spPr bwMode="auto">
          <a:xfrm>
            <a:off x="1607916" y="6257001"/>
            <a:ext cx="14922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de-DE" altLang="de-DE" sz="1300" dirty="0"/>
              <a:t>4.-7. August 2016</a:t>
            </a:r>
          </a:p>
        </p:txBody>
      </p:sp>
      <p:sp>
        <p:nvSpPr>
          <p:cNvPr id="11" name="Textfeld 8"/>
          <p:cNvSpPr txBox="1">
            <a:spLocks noChangeArrowheads="1"/>
          </p:cNvSpPr>
          <p:nvPr/>
        </p:nvSpPr>
        <p:spPr bwMode="auto">
          <a:xfrm>
            <a:off x="7542834" y="6282602"/>
            <a:ext cx="24384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de-DE" altLang="de-DE" sz="1300" dirty="0"/>
              <a:t>Daniel Kopp / </a:t>
            </a:r>
            <a:r>
              <a:rPr lang="de-DE" altLang="de-DE" sz="1300" dirty="0" err="1"/>
              <a:t>Mattea</a:t>
            </a:r>
            <a:r>
              <a:rPr lang="de-DE" altLang="de-DE" sz="1300" dirty="0"/>
              <a:t> Meyer </a:t>
            </a:r>
          </a:p>
        </p:txBody>
      </p:sp>
    </p:spTree>
    <p:extLst>
      <p:ext uri="{BB962C8B-B14F-4D97-AF65-F5344CB8AC3E}">
        <p14:creationId xmlns:p14="http://schemas.microsoft.com/office/powerpoint/2010/main" val="2989676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a:xfrm>
            <a:off x="2037144" y="2362199"/>
            <a:ext cx="8041894" cy="3485357"/>
          </a:xfrm>
          <a:ln w="3175">
            <a:noFill/>
          </a:ln>
        </p:spPr>
        <p:txBody>
          <a:bodyPr/>
          <a:lstStyle/>
          <a:p>
            <a:r>
              <a:rPr lang="de-CH" sz="1900" dirty="0">
                <a:latin typeface="Arial" panose="020B0604020202020204" pitchFamily="34" charset="0"/>
                <a:cs typeface="Arial" panose="020B0604020202020204" pitchFamily="34" charset="0"/>
              </a:rPr>
              <a:t>Ausgabeverhalten des Staates beeinflusst </a:t>
            </a:r>
            <a:r>
              <a:rPr lang="de-CH" sz="1900" dirty="0" err="1">
                <a:latin typeface="Arial" panose="020B0604020202020204" pitchFamily="34" charset="0"/>
                <a:cs typeface="Arial" panose="020B0604020202020204" pitchFamily="34" charset="0"/>
              </a:rPr>
              <a:t>gesamtwirt</a:t>
            </a:r>
            <a:r>
              <a:rPr lang="de-CH" sz="1900" dirty="0">
                <a:latin typeface="Arial" panose="020B0604020202020204" pitchFamily="34" charset="0"/>
                <a:cs typeface="Arial" panose="020B0604020202020204" pitchFamily="34" charset="0"/>
              </a:rPr>
              <a:t>. Nachfrage</a:t>
            </a:r>
          </a:p>
          <a:p>
            <a:pPr lvl="1">
              <a:buFont typeface="Wingdings" panose="05000000000000000000" pitchFamily="2" charset="2"/>
              <a:buChar char="Ø"/>
            </a:pPr>
            <a:r>
              <a:rPr lang="de-CH" sz="1900" dirty="0">
                <a:latin typeface="Arial" panose="020B0604020202020204" pitchFamily="34" charset="0"/>
                <a:cs typeface="Arial" panose="020B0604020202020204" pitchFamily="34" charset="0"/>
              </a:rPr>
              <a:t>Auswirkungen auf die Steuereinnahmen</a:t>
            </a:r>
          </a:p>
          <a:p>
            <a:r>
              <a:rPr lang="de-CH" sz="1900" dirty="0">
                <a:latin typeface="Arial" panose="020B0604020202020204" pitchFamily="34" charset="0"/>
                <a:cs typeface="Arial" panose="020B0604020202020204" pitchFamily="34" charset="0"/>
              </a:rPr>
              <a:t>Staaten können immer auf das Volkseinkommen ihres Staatsvolkes zurückgreifen. Grenze der Zahlungsunfähigkeit viel weiter gefasst als bei Privathaushalten. </a:t>
            </a:r>
          </a:p>
          <a:p>
            <a:r>
              <a:rPr lang="de-CH" sz="1900" dirty="0">
                <a:latin typeface="Arial" panose="020B0604020202020204" pitchFamily="34" charset="0"/>
                <a:cs typeface="Arial" panose="020B0604020202020204" pitchFamily="34" charset="0"/>
              </a:rPr>
              <a:t>Staaten haben unendliche Lebensdauer</a:t>
            </a:r>
          </a:p>
          <a:p>
            <a:r>
              <a:rPr lang="de-CH" sz="1900" dirty="0">
                <a:latin typeface="Arial" panose="020B0604020202020204" pitchFamily="34" charset="0"/>
                <a:cs typeface="Arial" panose="020B0604020202020204" pitchFamily="34" charset="0"/>
              </a:rPr>
              <a:t>Staat für die Bereitstellung öffentlicher Güter zuständig. Gibt Bereiche, wo privater Markt nicht funktioniert (z.B. öffentliche Güter)</a:t>
            </a:r>
          </a:p>
          <a:p>
            <a:pPr algn="ctr" eaLnBrk="1" hangingPunct="1">
              <a:buFontTx/>
              <a:buNone/>
            </a:pPr>
            <a:endParaRPr lang="en-US" altLang="de-DE" sz="2500" b="1" dirty="0"/>
          </a:p>
        </p:txBody>
      </p:sp>
      <p:sp>
        <p:nvSpPr>
          <p:cNvPr id="26627" name="Rectangle 4"/>
          <p:cNvSpPr>
            <a:spLocks noChangeArrowheads="1"/>
          </p:cNvSpPr>
          <p:nvPr/>
        </p:nvSpPr>
        <p:spPr bwMode="auto">
          <a:xfrm>
            <a:off x="2209800" y="457201"/>
            <a:ext cx="70866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de-DE" altLang="de-DE" sz="1300"/>
              <a:t>SP Sommeruni, 4.-7. August 2016</a:t>
            </a:r>
          </a:p>
          <a:p>
            <a:r>
              <a:rPr lang="de-DE" altLang="de-DE" sz="1500" b="1">
                <a:solidFill>
                  <a:srgbClr val="800000"/>
                </a:solidFill>
              </a:rPr>
              <a:t>Zeit für eine linke Finanzpolitik</a:t>
            </a:r>
            <a:endParaRPr lang="de-DE" altLang="de-DE" sz="1500">
              <a:solidFill>
                <a:srgbClr val="800000"/>
              </a:solidFill>
            </a:endParaRPr>
          </a:p>
        </p:txBody>
      </p:sp>
      <p:sp>
        <p:nvSpPr>
          <p:cNvPr id="26628" name="Rectangle 6"/>
          <p:cNvSpPr>
            <a:spLocks noChangeArrowheads="1"/>
          </p:cNvSpPr>
          <p:nvPr/>
        </p:nvSpPr>
        <p:spPr bwMode="auto">
          <a:xfrm>
            <a:off x="2701925" y="51419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de-DE"/>
          </a:p>
        </p:txBody>
      </p:sp>
      <p:sp>
        <p:nvSpPr>
          <p:cNvPr id="26629" name="Textfeld 6"/>
          <p:cNvSpPr txBox="1">
            <a:spLocks noChangeArrowheads="1"/>
          </p:cNvSpPr>
          <p:nvPr/>
        </p:nvSpPr>
        <p:spPr bwMode="auto">
          <a:xfrm>
            <a:off x="2209800" y="6096000"/>
            <a:ext cx="14922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de-DE" altLang="de-DE" sz="1300"/>
              <a:t>4.-7. August 2016</a:t>
            </a:r>
          </a:p>
        </p:txBody>
      </p:sp>
      <p:sp>
        <p:nvSpPr>
          <p:cNvPr id="26630" name="Textfeld 8"/>
          <p:cNvSpPr txBox="1">
            <a:spLocks noChangeArrowheads="1"/>
          </p:cNvSpPr>
          <p:nvPr/>
        </p:nvSpPr>
        <p:spPr bwMode="auto">
          <a:xfrm>
            <a:off x="7543800" y="6096000"/>
            <a:ext cx="24384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de-DE" altLang="de-DE" sz="1300"/>
              <a:t>Daniel Kopp / Mattea Meyer </a:t>
            </a:r>
          </a:p>
        </p:txBody>
      </p:sp>
      <p:pic>
        <p:nvPicPr>
          <p:cNvPr id="26631" name="Picture 9" descr="SP_Bildmarke_positiv_4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59900" y="457200"/>
            <a:ext cx="7191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2" name="Textfeld 9"/>
          <p:cNvSpPr txBox="1">
            <a:spLocks noChangeArrowheads="1"/>
          </p:cNvSpPr>
          <p:nvPr/>
        </p:nvSpPr>
        <p:spPr bwMode="auto">
          <a:xfrm>
            <a:off x="2037144" y="1403350"/>
            <a:ext cx="7945056"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de-DE" altLang="de-DE" dirty="0"/>
              <a:t>Privat- vs. Staatshaushalt</a:t>
            </a:r>
          </a:p>
        </p:txBody>
      </p:sp>
    </p:spTree>
    <p:extLst>
      <p:ext uri="{BB962C8B-B14F-4D97-AF65-F5344CB8AC3E}">
        <p14:creationId xmlns:p14="http://schemas.microsoft.com/office/powerpoint/2010/main" val="2816583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4"/>
          <p:cNvSpPr>
            <a:spLocks noChangeArrowheads="1"/>
          </p:cNvSpPr>
          <p:nvPr/>
        </p:nvSpPr>
        <p:spPr bwMode="auto">
          <a:xfrm>
            <a:off x="2209800" y="457201"/>
            <a:ext cx="7086600" cy="530225"/>
          </a:xfrm>
          <a:prstGeom prst="rect">
            <a:avLst/>
          </a:prstGeom>
          <a:noFill/>
          <a:ln w="9525">
            <a:noFill/>
            <a:miter lim="800000"/>
            <a:headEnd/>
            <a:tailEnd/>
          </a:ln>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de-DE" altLang="de-DE" sz="1300"/>
              <a:t>SP Sommeruni 4.-7. August 2016 </a:t>
            </a:r>
          </a:p>
          <a:p>
            <a:r>
              <a:rPr lang="de-DE" altLang="de-DE" sz="1500" b="1"/>
              <a:t>Staatsfinanzen </a:t>
            </a:r>
            <a:endParaRPr lang="de-DE" altLang="de-DE" sz="1500"/>
          </a:p>
        </p:txBody>
      </p:sp>
      <p:sp>
        <p:nvSpPr>
          <p:cNvPr id="18436" name="Textfeld 6"/>
          <p:cNvSpPr txBox="1">
            <a:spLocks noChangeArrowheads="1"/>
          </p:cNvSpPr>
          <p:nvPr/>
        </p:nvSpPr>
        <p:spPr bwMode="auto">
          <a:xfrm>
            <a:off x="2209800" y="6324600"/>
            <a:ext cx="14922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de-DE" altLang="de-DE" sz="1300"/>
              <a:t>4.-7. August 2016</a:t>
            </a:r>
          </a:p>
        </p:txBody>
      </p:sp>
      <p:sp>
        <p:nvSpPr>
          <p:cNvPr id="18437" name="Textfeld 8"/>
          <p:cNvSpPr txBox="1">
            <a:spLocks noChangeArrowheads="1"/>
          </p:cNvSpPr>
          <p:nvPr/>
        </p:nvSpPr>
        <p:spPr bwMode="auto">
          <a:xfrm>
            <a:off x="7543800" y="6324600"/>
            <a:ext cx="24384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de-DE" altLang="de-DE" sz="1300"/>
              <a:t>Daniel Kopp / Mattea Meyer </a:t>
            </a:r>
          </a:p>
        </p:txBody>
      </p:sp>
      <p:pic>
        <p:nvPicPr>
          <p:cNvPr id="18438" name="Picture 9" descr="SP_Bildmarke_positiv_4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59900" y="457200"/>
            <a:ext cx="7191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Textfeld 8"/>
          <p:cNvSpPr txBox="1">
            <a:spLocks noChangeArrowheads="1"/>
          </p:cNvSpPr>
          <p:nvPr/>
        </p:nvSpPr>
        <p:spPr bwMode="auto">
          <a:xfrm>
            <a:off x="2047755" y="1336193"/>
            <a:ext cx="7772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de-DE" altLang="de-DE" dirty="0"/>
              <a:t>Bruttostaatsschulden der Schweiz</a:t>
            </a:r>
            <a:endParaRPr lang="de-DE" altLang="de-DE" sz="1200" dirty="0"/>
          </a:p>
        </p:txBody>
      </p:sp>
      <p:pic>
        <p:nvPicPr>
          <p:cNvPr id="8" name="Inhaltsplatzhalter 3"/>
          <p:cNvPicPr>
            <a:picLocks noGrp="1"/>
          </p:cNvPicPr>
          <p:nvPr>
            <p:ph idx="1"/>
          </p:nvPr>
        </p:nvPicPr>
        <p:blipFill>
          <a:blip r:embed="rId4">
            <a:extLst>
              <a:ext uri="{28A0092B-C50C-407E-A947-70E740481C1C}">
                <a14:useLocalDpi xmlns:a14="http://schemas.microsoft.com/office/drawing/2010/main" val="0"/>
              </a:ext>
            </a:extLst>
          </a:blip>
          <a:stretch>
            <a:fillRect/>
          </a:stretch>
        </p:blipFill>
        <p:spPr>
          <a:xfrm>
            <a:off x="1658654" y="1798156"/>
            <a:ext cx="7799791" cy="4177676"/>
          </a:xfrm>
          <a:prstGeom prst="rect">
            <a:avLst/>
          </a:prstGeom>
        </p:spPr>
      </p:pic>
      <p:sp>
        <p:nvSpPr>
          <p:cNvPr id="9" name="Textfeld 1"/>
          <p:cNvSpPr txBox="1">
            <a:spLocks noChangeArrowheads="1"/>
          </p:cNvSpPr>
          <p:nvPr/>
        </p:nvSpPr>
        <p:spPr bwMode="auto">
          <a:xfrm>
            <a:off x="2197261" y="5923549"/>
            <a:ext cx="74263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8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de-CH" altLang="de-DE" sz="1600" i="1" dirty="0">
                <a:solidFill>
                  <a:srgbClr val="000000"/>
                </a:solidFill>
              </a:rPr>
              <a:t>Quelle: Finanzstatistik, </a:t>
            </a:r>
            <a:r>
              <a:rPr lang="de-CH" sz="1600" i="1" dirty="0"/>
              <a:t>GFS-Modell (Richtlinien IWF )</a:t>
            </a:r>
            <a:endParaRPr lang="de-CH" altLang="de-DE" sz="1600" i="1" dirty="0">
              <a:solidFill>
                <a:srgbClr val="000000"/>
              </a:solidFill>
            </a:endParaRPr>
          </a:p>
        </p:txBody>
      </p:sp>
    </p:spTree>
    <p:extLst>
      <p:ext uri="{BB962C8B-B14F-4D97-AF65-F5344CB8AC3E}">
        <p14:creationId xmlns:p14="http://schemas.microsoft.com/office/powerpoint/2010/main" val="149251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a:xfrm>
            <a:off x="2037144" y="2419109"/>
            <a:ext cx="8041894" cy="3428448"/>
          </a:xfrm>
          <a:ln w="3175">
            <a:noFill/>
          </a:ln>
        </p:spPr>
        <p:txBody>
          <a:bodyPr>
            <a:normAutofit/>
          </a:bodyPr>
          <a:lstStyle/>
          <a:p>
            <a:r>
              <a:rPr lang="de-CH" sz="1900" dirty="0">
                <a:latin typeface="Arial" panose="020B0604020202020204" pitchFamily="34" charset="0"/>
                <a:cs typeface="Arial" panose="020B0604020202020204" pitchFamily="34" charset="0"/>
              </a:rPr>
              <a:t>Meistens von Bruttoschuld die Rede. Einzig legitimer Grund: Zinslast</a:t>
            </a:r>
          </a:p>
          <a:p>
            <a:r>
              <a:rPr lang="de-CH" sz="1900" dirty="0">
                <a:latin typeface="Arial" panose="020B0604020202020204" pitchFamily="34" charset="0"/>
                <a:cs typeface="Arial" panose="020B0604020202020204" pitchFamily="34" charset="0"/>
              </a:rPr>
              <a:t>Aber Staat hat aber auch Vermögen</a:t>
            </a:r>
          </a:p>
          <a:p>
            <a:pPr lvl="1">
              <a:lnSpc>
                <a:spcPct val="120000"/>
              </a:lnSpc>
              <a:buClr>
                <a:schemeClr val="tx1"/>
              </a:buClr>
              <a:buFont typeface="Wingdings" pitchFamily="2" charset="2"/>
              <a:buChar char="§"/>
            </a:pPr>
            <a:r>
              <a:rPr lang="de-CH" sz="1900" dirty="0">
                <a:latin typeface="Arial" panose="020B0604020202020204" pitchFamily="34" charset="0"/>
                <a:cs typeface="Arial" panose="020B0604020202020204" pitchFamily="34" charset="0"/>
              </a:rPr>
              <a:t>Vermögensgüter: Sachwerte wie Grundstücke, Gebäude, Teile der Infrastruktur</a:t>
            </a:r>
          </a:p>
          <a:p>
            <a:pPr lvl="1">
              <a:lnSpc>
                <a:spcPct val="120000"/>
              </a:lnSpc>
              <a:buClr>
                <a:schemeClr val="tx1"/>
              </a:buClr>
              <a:buFont typeface="Wingdings" pitchFamily="2" charset="2"/>
              <a:buChar char="§"/>
            </a:pPr>
            <a:r>
              <a:rPr lang="de-CH" sz="1900" dirty="0">
                <a:latin typeface="Arial" panose="020B0604020202020204" pitchFamily="34" charset="0"/>
                <a:cs typeface="Arial" panose="020B0604020202020204" pitchFamily="34" charset="0"/>
              </a:rPr>
              <a:t>Forderungen: Beteiligungen (Swisscom, Kraftwerke, ...), Wertpapiere</a:t>
            </a:r>
          </a:p>
          <a:p>
            <a:r>
              <a:rPr lang="de-CH" sz="1900" dirty="0">
                <a:latin typeface="Arial" panose="020B0604020202020204" pitchFamily="34" charset="0"/>
                <a:cs typeface="Arial" panose="020B0604020202020204" pitchFamily="34" charset="0"/>
              </a:rPr>
              <a:t>Finanzvermögen generiert Einnahmen</a:t>
            </a:r>
          </a:p>
        </p:txBody>
      </p:sp>
      <p:sp>
        <p:nvSpPr>
          <p:cNvPr id="26627" name="Rectangle 4"/>
          <p:cNvSpPr>
            <a:spLocks noChangeArrowheads="1"/>
          </p:cNvSpPr>
          <p:nvPr/>
        </p:nvSpPr>
        <p:spPr bwMode="auto">
          <a:xfrm>
            <a:off x="2209800" y="457201"/>
            <a:ext cx="70866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de-DE" altLang="de-DE" sz="1300"/>
              <a:t>SP Sommeruni, 4.-7. August 2016</a:t>
            </a:r>
          </a:p>
          <a:p>
            <a:r>
              <a:rPr lang="de-DE" altLang="de-DE" sz="1500" b="1">
                <a:solidFill>
                  <a:srgbClr val="800000"/>
                </a:solidFill>
              </a:rPr>
              <a:t>Zeit für eine linke Finanzpolitik</a:t>
            </a:r>
            <a:endParaRPr lang="de-DE" altLang="de-DE" sz="1500">
              <a:solidFill>
                <a:srgbClr val="800000"/>
              </a:solidFill>
            </a:endParaRPr>
          </a:p>
        </p:txBody>
      </p:sp>
      <p:sp>
        <p:nvSpPr>
          <p:cNvPr id="26628" name="Rectangle 6"/>
          <p:cNvSpPr>
            <a:spLocks noChangeArrowheads="1"/>
          </p:cNvSpPr>
          <p:nvPr/>
        </p:nvSpPr>
        <p:spPr bwMode="auto">
          <a:xfrm>
            <a:off x="2701925" y="51419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de-DE"/>
          </a:p>
        </p:txBody>
      </p:sp>
      <p:sp>
        <p:nvSpPr>
          <p:cNvPr id="26629" name="Textfeld 6"/>
          <p:cNvSpPr txBox="1">
            <a:spLocks noChangeArrowheads="1"/>
          </p:cNvSpPr>
          <p:nvPr/>
        </p:nvSpPr>
        <p:spPr bwMode="auto">
          <a:xfrm>
            <a:off x="2209800" y="6096000"/>
            <a:ext cx="14922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de-DE" altLang="de-DE" sz="1300"/>
              <a:t>4.-7. August 2016</a:t>
            </a:r>
          </a:p>
        </p:txBody>
      </p:sp>
      <p:sp>
        <p:nvSpPr>
          <p:cNvPr id="26630" name="Textfeld 8"/>
          <p:cNvSpPr txBox="1">
            <a:spLocks noChangeArrowheads="1"/>
          </p:cNvSpPr>
          <p:nvPr/>
        </p:nvSpPr>
        <p:spPr bwMode="auto">
          <a:xfrm>
            <a:off x="7543800" y="6096000"/>
            <a:ext cx="24384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de-DE" altLang="de-DE" sz="1300"/>
              <a:t>Daniel Kopp / Mattea Meyer </a:t>
            </a:r>
          </a:p>
        </p:txBody>
      </p:sp>
      <p:pic>
        <p:nvPicPr>
          <p:cNvPr id="26631" name="Picture 9" descr="SP_Bildmarke_positiv_4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59900" y="457200"/>
            <a:ext cx="7191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2" name="Textfeld 9"/>
          <p:cNvSpPr txBox="1">
            <a:spLocks noChangeArrowheads="1"/>
          </p:cNvSpPr>
          <p:nvPr/>
        </p:nvSpPr>
        <p:spPr bwMode="auto">
          <a:xfrm>
            <a:off x="2037144" y="1320402"/>
            <a:ext cx="7945056"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de-DE" altLang="de-DE" dirty="0"/>
              <a:t>Staat hat auch Vermögen</a:t>
            </a:r>
          </a:p>
        </p:txBody>
      </p:sp>
    </p:spTree>
    <p:extLst>
      <p:ext uri="{BB962C8B-B14F-4D97-AF65-F5344CB8AC3E}">
        <p14:creationId xmlns:p14="http://schemas.microsoft.com/office/powerpoint/2010/main" val="2512741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a:stretch>
            <a:fillRect/>
          </a:stretch>
        </p:blipFill>
        <p:spPr>
          <a:xfrm>
            <a:off x="2037144" y="1883567"/>
            <a:ext cx="7803556" cy="3968840"/>
          </a:xfrm>
          <a:prstGeom prst="rect">
            <a:avLst/>
          </a:prstGeom>
        </p:spPr>
      </p:pic>
      <p:sp>
        <p:nvSpPr>
          <p:cNvPr id="26627" name="Rectangle 4"/>
          <p:cNvSpPr>
            <a:spLocks noChangeArrowheads="1"/>
          </p:cNvSpPr>
          <p:nvPr/>
        </p:nvSpPr>
        <p:spPr bwMode="auto">
          <a:xfrm>
            <a:off x="2209800" y="457201"/>
            <a:ext cx="70866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de-DE" altLang="de-DE" sz="1300"/>
              <a:t>SP Sommeruni, 4.-7. August 2016</a:t>
            </a:r>
          </a:p>
          <a:p>
            <a:r>
              <a:rPr lang="de-DE" altLang="de-DE" sz="1500" b="1">
                <a:solidFill>
                  <a:srgbClr val="800000"/>
                </a:solidFill>
              </a:rPr>
              <a:t>Zeit für eine linke Finanzpolitik</a:t>
            </a:r>
            <a:endParaRPr lang="de-DE" altLang="de-DE" sz="1500">
              <a:solidFill>
                <a:srgbClr val="800000"/>
              </a:solidFill>
            </a:endParaRPr>
          </a:p>
        </p:txBody>
      </p:sp>
      <p:sp>
        <p:nvSpPr>
          <p:cNvPr id="26628" name="Rectangle 6"/>
          <p:cNvSpPr>
            <a:spLocks noChangeArrowheads="1"/>
          </p:cNvSpPr>
          <p:nvPr/>
        </p:nvSpPr>
        <p:spPr bwMode="auto">
          <a:xfrm>
            <a:off x="2701925" y="51419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de-DE"/>
          </a:p>
        </p:txBody>
      </p:sp>
      <p:sp>
        <p:nvSpPr>
          <p:cNvPr id="26629" name="Textfeld 6"/>
          <p:cNvSpPr txBox="1">
            <a:spLocks noChangeArrowheads="1"/>
          </p:cNvSpPr>
          <p:nvPr/>
        </p:nvSpPr>
        <p:spPr bwMode="auto">
          <a:xfrm>
            <a:off x="2209800" y="6096000"/>
            <a:ext cx="14922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de-DE" altLang="de-DE" sz="1300"/>
              <a:t>4.-7. August 2016</a:t>
            </a:r>
          </a:p>
        </p:txBody>
      </p:sp>
      <p:sp>
        <p:nvSpPr>
          <p:cNvPr id="26630" name="Textfeld 8"/>
          <p:cNvSpPr txBox="1">
            <a:spLocks noChangeArrowheads="1"/>
          </p:cNvSpPr>
          <p:nvPr/>
        </p:nvSpPr>
        <p:spPr bwMode="auto">
          <a:xfrm>
            <a:off x="7543800" y="6096000"/>
            <a:ext cx="24384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de-DE" altLang="de-DE" sz="1300"/>
              <a:t>Daniel Kopp / Mattea Meyer </a:t>
            </a:r>
          </a:p>
        </p:txBody>
      </p:sp>
      <p:pic>
        <p:nvPicPr>
          <p:cNvPr id="26631" name="Picture 9" descr="SP_Bildmarke_positiv_4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59900" y="457200"/>
            <a:ext cx="7191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2" name="Textfeld 9"/>
          <p:cNvSpPr txBox="1">
            <a:spLocks noChangeArrowheads="1"/>
          </p:cNvSpPr>
          <p:nvPr/>
        </p:nvSpPr>
        <p:spPr bwMode="auto">
          <a:xfrm>
            <a:off x="2037144" y="1320402"/>
            <a:ext cx="7945056"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de-DE" altLang="de-DE" dirty="0"/>
              <a:t>Schulden &amp; Vermögen des Schweizer Staates</a:t>
            </a:r>
          </a:p>
        </p:txBody>
      </p:sp>
    </p:spTree>
    <p:extLst>
      <p:ext uri="{BB962C8B-B14F-4D97-AF65-F5344CB8AC3E}">
        <p14:creationId xmlns:p14="http://schemas.microsoft.com/office/powerpoint/2010/main" val="1665477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4"/>
          <p:cNvSpPr>
            <a:spLocks noChangeArrowheads="1"/>
          </p:cNvSpPr>
          <p:nvPr/>
        </p:nvSpPr>
        <p:spPr bwMode="auto">
          <a:xfrm>
            <a:off x="2209800" y="457201"/>
            <a:ext cx="7086600" cy="530225"/>
          </a:xfrm>
          <a:prstGeom prst="rect">
            <a:avLst/>
          </a:prstGeom>
          <a:noFill/>
          <a:ln w="9525">
            <a:noFill/>
            <a:miter lim="800000"/>
            <a:headEnd/>
            <a:tailEnd/>
          </a:ln>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de-DE" altLang="de-DE" sz="1300"/>
              <a:t>SP Sommeruni 4.-7. August 2016 </a:t>
            </a:r>
          </a:p>
          <a:p>
            <a:r>
              <a:rPr lang="de-DE" altLang="de-DE" sz="1500" b="1"/>
              <a:t>Staatsfinanzen </a:t>
            </a:r>
            <a:endParaRPr lang="de-DE" altLang="de-DE" sz="1500"/>
          </a:p>
        </p:txBody>
      </p:sp>
      <p:sp>
        <p:nvSpPr>
          <p:cNvPr id="18436" name="Textfeld 6"/>
          <p:cNvSpPr txBox="1">
            <a:spLocks noChangeArrowheads="1"/>
          </p:cNvSpPr>
          <p:nvPr/>
        </p:nvSpPr>
        <p:spPr bwMode="auto">
          <a:xfrm>
            <a:off x="2209800" y="6324600"/>
            <a:ext cx="14922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de-DE" altLang="de-DE" sz="1300"/>
              <a:t>4.-7. August 2016</a:t>
            </a:r>
          </a:p>
        </p:txBody>
      </p:sp>
      <p:sp>
        <p:nvSpPr>
          <p:cNvPr id="18437" name="Textfeld 8"/>
          <p:cNvSpPr txBox="1">
            <a:spLocks noChangeArrowheads="1"/>
          </p:cNvSpPr>
          <p:nvPr/>
        </p:nvSpPr>
        <p:spPr bwMode="auto">
          <a:xfrm>
            <a:off x="7543800" y="6324600"/>
            <a:ext cx="24384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de-DE" altLang="de-DE" sz="1300"/>
              <a:t>Daniel Kopp / Mattea Meyer </a:t>
            </a:r>
          </a:p>
        </p:txBody>
      </p:sp>
      <p:pic>
        <p:nvPicPr>
          <p:cNvPr id="18438" name="Picture 9" descr="SP_Bildmarke_positiv_4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59900" y="457200"/>
            <a:ext cx="7191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Graphique 2"/>
          <p:cNvGraphicFramePr>
            <a:graphicFrameLocks noGrp="1"/>
          </p:cNvGraphicFramePr>
          <p:nvPr>
            <p:ph idx="1"/>
            <p:extLst>
              <p:ext uri="{D42A27DB-BD31-4B8C-83A1-F6EECF244321}">
                <p14:modId xmlns:p14="http://schemas.microsoft.com/office/powerpoint/2010/main" val="3134681928"/>
              </p:ext>
            </p:extLst>
          </p:nvPr>
        </p:nvGraphicFramePr>
        <p:xfrm>
          <a:off x="1701478" y="1342663"/>
          <a:ext cx="8704163" cy="4872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94007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4"/>
          <p:cNvSpPr>
            <a:spLocks noChangeArrowheads="1"/>
          </p:cNvSpPr>
          <p:nvPr/>
        </p:nvSpPr>
        <p:spPr bwMode="auto">
          <a:xfrm>
            <a:off x="2209800" y="457201"/>
            <a:ext cx="70866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de-DE" altLang="de-DE" sz="1300"/>
              <a:t>SP Sommeruni, 4.-7. August 2016</a:t>
            </a:r>
          </a:p>
          <a:p>
            <a:r>
              <a:rPr lang="de-DE" altLang="de-DE" sz="1500" b="1">
                <a:solidFill>
                  <a:srgbClr val="800000"/>
                </a:solidFill>
              </a:rPr>
              <a:t>Zeit für eine linke Finanzpolitik</a:t>
            </a:r>
            <a:endParaRPr lang="de-DE" altLang="de-DE" sz="1500">
              <a:solidFill>
                <a:srgbClr val="800000"/>
              </a:solidFill>
            </a:endParaRPr>
          </a:p>
        </p:txBody>
      </p:sp>
      <p:sp>
        <p:nvSpPr>
          <p:cNvPr id="26628" name="Rectangle 6"/>
          <p:cNvSpPr>
            <a:spLocks noChangeArrowheads="1"/>
          </p:cNvSpPr>
          <p:nvPr/>
        </p:nvSpPr>
        <p:spPr bwMode="auto">
          <a:xfrm>
            <a:off x="2701925" y="51419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de-DE"/>
          </a:p>
        </p:txBody>
      </p:sp>
      <p:sp>
        <p:nvSpPr>
          <p:cNvPr id="26629" name="Textfeld 6"/>
          <p:cNvSpPr txBox="1">
            <a:spLocks noChangeArrowheads="1"/>
          </p:cNvSpPr>
          <p:nvPr/>
        </p:nvSpPr>
        <p:spPr bwMode="auto">
          <a:xfrm>
            <a:off x="1793111" y="6418442"/>
            <a:ext cx="14922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de-DE" altLang="de-DE" sz="1300" dirty="0"/>
              <a:t>4.-7. August 2016</a:t>
            </a:r>
          </a:p>
        </p:txBody>
      </p:sp>
      <p:sp>
        <p:nvSpPr>
          <p:cNvPr id="26630" name="Textfeld 8"/>
          <p:cNvSpPr txBox="1">
            <a:spLocks noChangeArrowheads="1"/>
          </p:cNvSpPr>
          <p:nvPr/>
        </p:nvSpPr>
        <p:spPr bwMode="auto">
          <a:xfrm>
            <a:off x="7962423" y="6418442"/>
            <a:ext cx="24384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de-DE" altLang="de-DE" sz="1300" dirty="0"/>
              <a:t>Daniel Kopp / </a:t>
            </a:r>
            <a:r>
              <a:rPr lang="de-DE" altLang="de-DE" sz="1300" dirty="0" err="1"/>
              <a:t>Mattea</a:t>
            </a:r>
            <a:r>
              <a:rPr lang="de-DE" altLang="de-DE" sz="1300" dirty="0"/>
              <a:t> Meyer </a:t>
            </a:r>
          </a:p>
        </p:txBody>
      </p:sp>
      <p:pic>
        <p:nvPicPr>
          <p:cNvPr id="26631" name="Picture 9" descr="SP_Bildmarke_positiv_4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59900" y="457200"/>
            <a:ext cx="7191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2" name="Textfeld 9"/>
          <p:cNvSpPr txBox="1">
            <a:spLocks noChangeArrowheads="1"/>
          </p:cNvSpPr>
          <p:nvPr/>
        </p:nvSpPr>
        <p:spPr bwMode="auto">
          <a:xfrm>
            <a:off x="1076446" y="1018267"/>
            <a:ext cx="6736466"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de-DE" altLang="de-DE" dirty="0"/>
              <a:t>Nettovermögen der Kantone</a:t>
            </a:r>
          </a:p>
        </p:txBody>
      </p:sp>
      <p:graphicFrame>
        <p:nvGraphicFramePr>
          <p:cNvPr id="9" name="Tabelle 8"/>
          <p:cNvGraphicFramePr>
            <a:graphicFrameLocks noGrp="1"/>
          </p:cNvGraphicFramePr>
          <p:nvPr>
            <p:extLst>
              <p:ext uri="{D42A27DB-BD31-4B8C-83A1-F6EECF244321}">
                <p14:modId xmlns:p14="http://schemas.microsoft.com/office/powerpoint/2010/main" val="1566589772"/>
              </p:ext>
            </p:extLst>
          </p:nvPr>
        </p:nvGraphicFramePr>
        <p:xfrm>
          <a:off x="1295794" y="1421626"/>
          <a:ext cx="9569097" cy="4881493"/>
        </p:xfrm>
        <a:graphic>
          <a:graphicData uri="http://schemas.openxmlformats.org/drawingml/2006/table">
            <a:tbl>
              <a:tblPr firstRow="1"/>
              <a:tblGrid>
                <a:gridCol w="474502">
                  <a:extLst>
                    <a:ext uri="{9D8B030D-6E8A-4147-A177-3AD203B41FA5}">
                      <a16:colId xmlns:a16="http://schemas.microsoft.com/office/drawing/2014/main" val="20000"/>
                    </a:ext>
                  </a:extLst>
                </a:gridCol>
                <a:gridCol w="1799964">
                  <a:extLst>
                    <a:ext uri="{9D8B030D-6E8A-4147-A177-3AD203B41FA5}">
                      <a16:colId xmlns:a16="http://schemas.microsoft.com/office/drawing/2014/main" val="20001"/>
                    </a:ext>
                  </a:extLst>
                </a:gridCol>
                <a:gridCol w="2584260">
                  <a:extLst>
                    <a:ext uri="{9D8B030D-6E8A-4147-A177-3AD203B41FA5}">
                      <a16:colId xmlns:a16="http://schemas.microsoft.com/office/drawing/2014/main" val="20002"/>
                    </a:ext>
                  </a:extLst>
                </a:gridCol>
                <a:gridCol w="44448">
                  <a:extLst>
                    <a:ext uri="{9D8B030D-6E8A-4147-A177-3AD203B41FA5}">
                      <a16:colId xmlns:a16="http://schemas.microsoft.com/office/drawing/2014/main" val="20003"/>
                    </a:ext>
                  </a:extLst>
                </a:gridCol>
                <a:gridCol w="474501">
                  <a:extLst>
                    <a:ext uri="{9D8B030D-6E8A-4147-A177-3AD203B41FA5}">
                      <a16:colId xmlns:a16="http://schemas.microsoft.com/office/drawing/2014/main" val="20004"/>
                    </a:ext>
                  </a:extLst>
                </a:gridCol>
                <a:gridCol w="1739836">
                  <a:extLst>
                    <a:ext uri="{9D8B030D-6E8A-4147-A177-3AD203B41FA5}">
                      <a16:colId xmlns:a16="http://schemas.microsoft.com/office/drawing/2014/main" val="20005"/>
                    </a:ext>
                  </a:extLst>
                </a:gridCol>
                <a:gridCol w="2451586">
                  <a:extLst>
                    <a:ext uri="{9D8B030D-6E8A-4147-A177-3AD203B41FA5}">
                      <a16:colId xmlns:a16="http://schemas.microsoft.com/office/drawing/2014/main" val="20006"/>
                    </a:ext>
                  </a:extLst>
                </a:gridCol>
              </a:tblGrid>
              <a:tr h="773879">
                <a:tc>
                  <a:txBody>
                    <a:bodyPr/>
                    <a:lstStyle>
                      <a:lvl1pPr marL="0" algn="l" defTabSz="914400" rtl="0" eaLnBrk="1" latinLnBrk="0" hangingPunct="1">
                        <a:defRPr sz="1800" kern="1200">
                          <a:solidFill>
                            <a:schemeClr val="dk1"/>
                          </a:solidFill>
                          <a:latin typeface="Futura Md BT"/>
                        </a:defRPr>
                      </a:lvl1pPr>
                      <a:lvl2pPr marL="457200" algn="l" defTabSz="914400" rtl="0" eaLnBrk="1" latinLnBrk="0" hangingPunct="1">
                        <a:defRPr sz="1800" kern="1200">
                          <a:solidFill>
                            <a:schemeClr val="dk1"/>
                          </a:solidFill>
                          <a:latin typeface="Futura Md BT"/>
                        </a:defRPr>
                      </a:lvl2pPr>
                      <a:lvl3pPr marL="914400" algn="l" defTabSz="914400" rtl="0" eaLnBrk="1" latinLnBrk="0" hangingPunct="1">
                        <a:defRPr sz="1800" kern="1200">
                          <a:solidFill>
                            <a:schemeClr val="dk1"/>
                          </a:solidFill>
                          <a:latin typeface="Futura Md BT"/>
                        </a:defRPr>
                      </a:lvl3pPr>
                      <a:lvl4pPr marL="1371600" algn="l" defTabSz="914400" rtl="0" eaLnBrk="1" latinLnBrk="0" hangingPunct="1">
                        <a:defRPr sz="1800" kern="1200">
                          <a:solidFill>
                            <a:schemeClr val="dk1"/>
                          </a:solidFill>
                          <a:latin typeface="Futura Md BT"/>
                        </a:defRPr>
                      </a:lvl4pPr>
                      <a:lvl5pPr marL="1828800" algn="l" defTabSz="914400" rtl="0" eaLnBrk="1" latinLnBrk="0" hangingPunct="1">
                        <a:defRPr sz="1800" kern="1200">
                          <a:solidFill>
                            <a:schemeClr val="dk1"/>
                          </a:solidFill>
                          <a:latin typeface="Futura Md BT"/>
                        </a:defRPr>
                      </a:lvl5pPr>
                      <a:lvl6pPr marL="2286000" algn="l" defTabSz="914400" rtl="0" eaLnBrk="1" latinLnBrk="0" hangingPunct="1">
                        <a:defRPr sz="1800" kern="1200">
                          <a:solidFill>
                            <a:schemeClr val="dk1"/>
                          </a:solidFill>
                          <a:latin typeface="Futura Md BT"/>
                        </a:defRPr>
                      </a:lvl6pPr>
                      <a:lvl7pPr marL="2743200" algn="l" defTabSz="914400" rtl="0" eaLnBrk="1" latinLnBrk="0" hangingPunct="1">
                        <a:defRPr sz="1800" kern="1200">
                          <a:solidFill>
                            <a:schemeClr val="dk1"/>
                          </a:solidFill>
                          <a:latin typeface="Futura Md BT"/>
                        </a:defRPr>
                      </a:lvl7pPr>
                      <a:lvl8pPr marL="3200400" algn="l" defTabSz="914400" rtl="0" eaLnBrk="1" latinLnBrk="0" hangingPunct="1">
                        <a:defRPr sz="1800" kern="1200">
                          <a:solidFill>
                            <a:schemeClr val="dk1"/>
                          </a:solidFill>
                          <a:latin typeface="Futura Md BT"/>
                        </a:defRPr>
                      </a:lvl8pPr>
                      <a:lvl9pPr marL="3657600" algn="l" defTabSz="914400" rtl="0" eaLnBrk="1" latinLnBrk="0" hangingPunct="1">
                        <a:defRPr sz="1800" kern="1200">
                          <a:solidFill>
                            <a:schemeClr val="dk1"/>
                          </a:solidFill>
                          <a:latin typeface="Futura Md BT"/>
                        </a:defRPr>
                      </a:lvl9pPr>
                    </a:lstStyle>
                    <a:p>
                      <a:pPr algn="l" fontAlgn="b"/>
                      <a:r>
                        <a:rPr lang="de-CH" sz="1800" u="none" strike="noStrike" dirty="0">
                          <a:effectLst/>
                          <a:latin typeface="+mn-lt"/>
                        </a:rPr>
                        <a:t> </a:t>
                      </a:r>
                      <a:endParaRPr lang="de-CH" sz="1800" b="0" i="0" u="none" strike="noStrike" dirty="0">
                        <a:solidFill>
                          <a:srgbClr val="000000"/>
                        </a:solidFill>
                        <a:effectLst/>
                        <a:latin typeface="+mn-lt"/>
                      </a:endParaRPr>
                    </a:p>
                  </a:txBody>
                  <a:tcPr marL="9524" marR="9524" marT="952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Futura Md BT"/>
                        </a:defRPr>
                      </a:lvl1pPr>
                      <a:lvl2pPr marL="457200" algn="l" defTabSz="914400" rtl="0" eaLnBrk="1" latinLnBrk="0" hangingPunct="1">
                        <a:defRPr sz="1800" kern="1200">
                          <a:solidFill>
                            <a:schemeClr val="dk1"/>
                          </a:solidFill>
                          <a:latin typeface="Futura Md BT"/>
                        </a:defRPr>
                      </a:lvl2pPr>
                      <a:lvl3pPr marL="914400" algn="l" defTabSz="914400" rtl="0" eaLnBrk="1" latinLnBrk="0" hangingPunct="1">
                        <a:defRPr sz="1800" kern="1200">
                          <a:solidFill>
                            <a:schemeClr val="dk1"/>
                          </a:solidFill>
                          <a:latin typeface="Futura Md BT"/>
                        </a:defRPr>
                      </a:lvl3pPr>
                      <a:lvl4pPr marL="1371600" algn="l" defTabSz="914400" rtl="0" eaLnBrk="1" latinLnBrk="0" hangingPunct="1">
                        <a:defRPr sz="1800" kern="1200">
                          <a:solidFill>
                            <a:schemeClr val="dk1"/>
                          </a:solidFill>
                          <a:latin typeface="Futura Md BT"/>
                        </a:defRPr>
                      </a:lvl4pPr>
                      <a:lvl5pPr marL="1828800" algn="l" defTabSz="914400" rtl="0" eaLnBrk="1" latinLnBrk="0" hangingPunct="1">
                        <a:defRPr sz="1800" kern="1200">
                          <a:solidFill>
                            <a:schemeClr val="dk1"/>
                          </a:solidFill>
                          <a:latin typeface="Futura Md BT"/>
                        </a:defRPr>
                      </a:lvl5pPr>
                      <a:lvl6pPr marL="2286000" algn="l" defTabSz="914400" rtl="0" eaLnBrk="1" latinLnBrk="0" hangingPunct="1">
                        <a:defRPr sz="1800" kern="1200">
                          <a:solidFill>
                            <a:schemeClr val="dk1"/>
                          </a:solidFill>
                          <a:latin typeface="Futura Md BT"/>
                        </a:defRPr>
                      </a:lvl6pPr>
                      <a:lvl7pPr marL="2743200" algn="l" defTabSz="914400" rtl="0" eaLnBrk="1" latinLnBrk="0" hangingPunct="1">
                        <a:defRPr sz="1800" kern="1200">
                          <a:solidFill>
                            <a:schemeClr val="dk1"/>
                          </a:solidFill>
                          <a:latin typeface="Futura Md BT"/>
                        </a:defRPr>
                      </a:lvl7pPr>
                      <a:lvl8pPr marL="3200400" algn="l" defTabSz="914400" rtl="0" eaLnBrk="1" latinLnBrk="0" hangingPunct="1">
                        <a:defRPr sz="1800" kern="1200">
                          <a:solidFill>
                            <a:schemeClr val="dk1"/>
                          </a:solidFill>
                          <a:latin typeface="Futura Md BT"/>
                        </a:defRPr>
                      </a:lvl8pPr>
                      <a:lvl9pPr marL="3657600" algn="l" defTabSz="914400" rtl="0" eaLnBrk="1" latinLnBrk="0" hangingPunct="1">
                        <a:defRPr sz="1800" kern="1200">
                          <a:solidFill>
                            <a:schemeClr val="dk1"/>
                          </a:solidFill>
                          <a:latin typeface="Futura Md BT"/>
                        </a:defRPr>
                      </a:lvl9pPr>
                    </a:lstStyle>
                    <a:p>
                      <a:pPr algn="l" fontAlgn="b">
                        <a:spcAft>
                          <a:spcPts val="1200"/>
                        </a:spcAft>
                      </a:pPr>
                      <a:r>
                        <a:rPr lang="de-CH" sz="1800" b="1" u="none" strike="noStrike" dirty="0">
                          <a:effectLst/>
                          <a:latin typeface="+mn-lt"/>
                          <a:cs typeface="Arial" panose="020B0604020202020204" pitchFamily="34" charset="0"/>
                        </a:rPr>
                        <a:t>Anteil am kantonalen</a:t>
                      </a:r>
                      <a:r>
                        <a:rPr lang="de-CH" sz="1800" b="1" u="none" strike="noStrike" baseline="0" dirty="0">
                          <a:effectLst/>
                          <a:latin typeface="+mn-lt"/>
                          <a:cs typeface="Arial" panose="020B0604020202020204" pitchFamily="34" charset="0"/>
                        </a:rPr>
                        <a:t> </a:t>
                      </a:r>
                      <a:r>
                        <a:rPr lang="de-CH" sz="1800" b="1" u="none" strike="noStrike" dirty="0">
                          <a:effectLst/>
                          <a:latin typeface="+mn-lt"/>
                          <a:cs typeface="Arial" panose="020B0604020202020204" pitchFamily="34" charset="0"/>
                        </a:rPr>
                        <a:t>BIP</a:t>
                      </a:r>
                      <a:endParaRPr lang="de-CH" sz="1800" b="1" i="0" u="none" strike="noStrike" dirty="0">
                        <a:solidFill>
                          <a:srgbClr val="000000"/>
                        </a:solidFill>
                        <a:effectLst/>
                        <a:latin typeface="+mn-lt"/>
                        <a:cs typeface="Arial" panose="020B0604020202020204" pitchFamily="34" charset="0"/>
                      </a:endParaRPr>
                    </a:p>
                  </a:txBody>
                  <a:tcPr marL="9524" marR="9524" marT="952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Futura Md BT"/>
                        </a:defRPr>
                      </a:lvl1pPr>
                      <a:lvl2pPr marL="457200" algn="l" defTabSz="914400" rtl="0" eaLnBrk="1" latinLnBrk="0" hangingPunct="1">
                        <a:defRPr sz="1800" kern="1200">
                          <a:solidFill>
                            <a:schemeClr val="dk1"/>
                          </a:solidFill>
                          <a:latin typeface="Futura Md BT"/>
                        </a:defRPr>
                      </a:lvl2pPr>
                      <a:lvl3pPr marL="914400" algn="l" defTabSz="914400" rtl="0" eaLnBrk="1" latinLnBrk="0" hangingPunct="1">
                        <a:defRPr sz="1800" kern="1200">
                          <a:solidFill>
                            <a:schemeClr val="dk1"/>
                          </a:solidFill>
                          <a:latin typeface="Futura Md BT"/>
                        </a:defRPr>
                      </a:lvl3pPr>
                      <a:lvl4pPr marL="1371600" algn="l" defTabSz="914400" rtl="0" eaLnBrk="1" latinLnBrk="0" hangingPunct="1">
                        <a:defRPr sz="1800" kern="1200">
                          <a:solidFill>
                            <a:schemeClr val="dk1"/>
                          </a:solidFill>
                          <a:latin typeface="Futura Md BT"/>
                        </a:defRPr>
                      </a:lvl4pPr>
                      <a:lvl5pPr marL="1828800" algn="l" defTabSz="914400" rtl="0" eaLnBrk="1" latinLnBrk="0" hangingPunct="1">
                        <a:defRPr sz="1800" kern="1200">
                          <a:solidFill>
                            <a:schemeClr val="dk1"/>
                          </a:solidFill>
                          <a:latin typeface="Futura Md BT"/>
                        </a:defRPr>
                      </a:lvl5pPr>
                      <a:lvl6pPr marL="2286000" algn="l" defTabSz="914400" rtl="0" eaLnBrk="1" latinLnBrk="0" hangingPunct="1">
                        <a:defRPr sz="1800" kern="1200">
                          <a:solidFill>
                            <a:schemeClr val="dk1"/>
                          </a:solidFill>
                          <a:latin typeface="Futura Md BT"/>
                        </a:defRPr>
                      </a:lvl6pPr>
                      <a:lvl7pPr marL="2743200" algn="l" defTabSz="914400" rtl="0" eaLnBrk="1" latinLnBrk="0" hangingPunct="1">
                        <a:defRPr sz="1800" kern="1200">
                          <a:solidFill>
                            <a:schemeClr val="dk1"/>
                          </a:solidFill>
                          <a:latin typeface="Futura Md BT"/>
                        </a:defRPr>
                      </a:lvl7pPr>
                      <a:lvl8pPr marL="3200400" algn="l" defTabSz="914400" rtl="0" eaLnBrk="1" latinLnBrk="0" hangingPunct="1">
                        <a:defRPr sz="1800" kern="1200">
                          <a:solidFill>
                            <a:schemeClr val="dk1"/>
                          </a:solidFill>
                          <a:latin typeface="Futura Md BT"/>
                        </a:defRPr>
                      </a:lvl8pPr>
                      <a:lvl9pPr marL="3657600" algn="l" defTabSz="914400" rtl="0" eaLnBrk="1" latinLnBrk="0" hangingPunct="1">
                        <a:defRPr sz="1800" kern="1200">
                          <a:solidFill>
                            <a:schemeClr val="dk1"/>
                          </a:solidFill>
                          <a:latin typeface="Futura Md BT"/>
                        </a:defRPr>
                      </a:lvl9pPr>
                    </a:lstStyle>
                    <a:p>
                      <a:pPr marL="72000" algn="l" fontAlgn="b">
                        <a:spcAft>
                          <a:spcPts val="1200"/>
                        </a:spcAft>
                      </a:pPr>
                      <a:r>
                        <a:rPr lang="de-CH" sz="1800" b="1" u="none" strike="noStrike" dirty="0">
                          <a:effectLst/>
                          <a:latin typeface="+mn-lt"/>
                          <a:cs typeface="Arial" panose="020B0604020202020204" pitchFamily="34" charset="0"/>
                        </a:rPr>
                        <a:t>Art der Vermögens-bewertung</a:t>
                      </a:r>
                      <a:endParaRPr lang="de-CH" sz="1800" b="1" i="0" u="none" strike="noStrike" dirty="0">
                        <a:solidFill>
                          <a:srgbClr val="000000"/>
                        </a:solidFill>
                        <a:effectLst/>
                        <a:latin typeface="+mn-lt"/>
                        <a:cs typeface="Arial" panose="020B0604020202020204" pitchFamily="34" charset="0"/>
                      </a:endParaRPr>
                    </a:p>
                  </a:txBody>
                  <a:tcPr marL="9524" marR="9524" marT="952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Futura Md BT"/>
                        </a:defRPr>
                      </a:lvl1pPr>
                      <a:lvl2pPr marL="457200" algn="l" defTabSz="914400" rtl="0" eaLnBrk="1" latinLnBrk="0" hangingPunct="1">
                        <a:defRPr sz="1800" kern="1200">
                          <a:solidFill>
                            <a:schemeClr val="dk1"/>
                          </a:solidFill>
                          <a:latin typeface="Futura Md BT"/>
                        </a:defRPr>
                      </a:lvl2pPr>
                      <a:lvl3pPr marL="914400" algn="l" defTabSz="914400" rtl="0" eaLnBrk="1" latinLnBrk="0" hangingPunct="1">
                        <a:defRPr sz="1800" kern="1200">
                          <a:solidFill>
                            <a:schemeClr val="dk1"/>
                          </a:solidFill>
                          <a:latin typeface="Futura Md BT"/>
                        </a:defRPr>
                      </a:lvl3pPr>
                      <a:lvl4pPr marL="1371600" algn="l" defTabSz="914400" rtl="0" eaLnBrk="1" latinLnBrk="0" hangingPunct="1">
                        <a:defRPr sz="1800" kern="1200">
                          <a:solidFill>
                            <a:schemeClr val="dk1"/>
                          </a:solidFill>
                          <a:latin typeface="Futura Md BT"/>
                        </a:defRPr>
                      </a:lvl4pPr>
                      <a:lvl5pPr marL="1828800" algn="l" defTabSz="914400" rtl="0" eaLnBrk="1" latinLnBrk="0" hangingPunct="1">
                        <a:defRPr sz="1800" kern="1200">
                          <a:solidFill>
                            <a:schemeClr val="dk1"/>
                          </a:solidFill>
                          <a:latin typeface="Futura Md BT"/>
                        </a:defRPr>
                      </a:lvl5pPr>
                      <a:lvl6pPr marL="2286000" algn="l" defTabSz="914400" rtl="0" eaLnBrk="1" latinLnBrk="0" hangingPunct="1">
                        <a:defRPr sz="1800" kern="1200">
                          <a:solidFill>
                            <a:schemeClr val="dk1"/>
                          </a:solidFill>
                          <a:latin typeface="Futura Md BT"/>
                        </a:defRPr>
                      </a:lvl6pPr>
                      <a:lvl7pPr marL="2743200" algn="l" defTabSz="914400" rtl="0" eaLnBrk="1" latinLnBrk="0" hangingPunct="1">
                        <a:defRPr sz="1800" kern="1200">
                          <a:solidFill>
                            <a:schemeClr val="dk1"/>
                          </a:solidFill>
                          <a:latin typeface="Futura Md BT"/>
                        </a:defRPr>
                      </a:lvl7pPr>
                      <a:lvl8pPr marL="3200400" algn="l" defTabSz="914400" rtl="0" eaLnBrk="1" latinLnBrk="0" hangingPunct="1">
                        <a:defRPr sz="1800" kern="1200">
                          <a:solidFill>
                            <a:schemeClr val="dk1"/>
                          </a:solidFill>
                          <a:latin typeface="Futura Md BT"/>
                        </a:defRPr>
                      </a:lvl8pPr>
                      <a:lvl9pPr marL="3657600" algn="l" defTabSz="914400" rtl="0" eaLnBrk="1" latinLnBrk="0" hangingPunct="1">
                        <a:defRPr sz="1800" kern="1200">
                          <a:solidFill>
                            <a:schemeClr val="dk1"/>
                          </a:solidFill>
                          <a:latin typeface="Futura Md BT"/>
                        </a:defRPr>
                      </a:lvl9pPr>
                    </a:lstStyle>
                    <a:p>
                      <a:pPr algn="l" fontAlgn="b">
                        <a:spcAft>
                          <a:spcPts val="1200"/>
                        </a:spcAft>
                      </a:pPr>
                      <a:endParaRPr lang="de-CH" sz="1800" b="0" i="0" u="none" strike="noStrike" dirty="0">
                        <a:solidFill>
                          <a:schemeClr val="bg1"/>
                        </a:solidFill>
                        <a:effectLst/>
                        <a:latin typeface="+mn-lt"/>
                        <a:cs typeface="Arial" panose="020B0604020202020204" pitchFamily="34" charset="0"/>
                      </a:endParaRPr>
                    </a:p>
                  </a:txBody>
                  <a:tcPr marL="9524" marR="9524" marT="952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Futura Md BT"/>
                        </a:defRPr>
                      </a:lvl1pPr>
                      <a:lvl2pPr marL="457200" algn="l" defTabSz="914400" rtl="0" eaLnBrk="1" latinLnBrk="0" hangingPunct="1">
                        <a:defRPr sz="1800" kern="1200">
                          <a:solidFill>
                            <a:schemeClr val="dk1"/>
                          </a:solidFill>
                          <a:latin typeface="Futura Md BT"/>
                        </a:defRPr>
                      </a:lvl2pPr>
                      <a:lvl3pPr marL="914400" algn="l" defTabSz="914400" rtl="0" eaLnBrk="1" latinLnBrk="0" hangingPunct="1">
                        <a:defRPr sz="1800" kern="1200">
                          <a:solidFill>
                            <a:schemeClr val="dk1"/>
                          </a:solidFill>
                          <a:latin typeface="Futura Md BT"/>
                        </a:defRPr>
                      </a:lvl3pPr>
                      <a:lvl4pPr marL="1371600" algn="l" defTabSz="914400" rtl="0" eaLnBrk="1" latinLnBrk="0" hangingPunct="1">
                        <a:defRPr sz="1800" kern="1200">
                          <a:solidFill>
                            <a:schemeClr val="dk1"/>
                          </a:solidFill>
                          <a:latin typeface="Futura Md BT"/>
                        </a:defRPr>
                      </a:lvl4pPr>
                      <a:lvl5pPr marL="1828800" algn="l" defTabSz="914400" rtl="0" eaLnBrk="1" latinLnBrk="0" hangingPunct="1">
                        <a:defRPr sz="1800" kern="1200">
                          <a:solidFill>
                            <a:schemeClr val="dk1"/>
                          </a:solidFill>
                          <a:latin typeface="Futura Md BT"/>
                        </a:defRPr>
                      </a:lvl5pPr>
                      <a:lvl6pPr marL="2286000" algn="l" defTabSz="914400" rtl="0" eaLnBrk="1" latinLnBrk="0" hangingPunct="1">
                        <a:defRPr sz="1800" kern="1200">
                          <a:solidFill>
                            <a:schemeClr val="dk1"/>
                          </a:solidFill>
                          <a:latin typeface="Futura Md BT"/>
                        </a:defRPr>
                      </a:lvl6pPr>
                      <a:lvl7pPr marL="2743200" algn="l" defTabSz="914400" rtl="0" eaLnBrk="1" latinLnBrk="0" hangingPunct="1">
                        <a:defRPr sz="1800" kern="1200">
                          <a:solidFill>
                            <a:schemeClr val="dk1"/>
                          </a:solidFill>
                          <a:latin typeface="Futura Md BT"/>
                        </a:defRPr>
                      </a:lvl7pPr>
                      <a:lvl8pPr marL="3200400" algn="l" defTabSz="914400" rtl="0" eaLnBrk="1" latinLnBrk="0" hangingPunct="1">
                        <a:defRPr sz="1800" kern="1200">
                          <a:solidFill>
                            <a:schemeClr val="dk1"/>
                          </a:solidFill>
                          <a:latin typeface="Futura Md BT"/>
                        </a:defRPr>
                      </a:lvl8pPr>
                      <a:lvl9pPr marL="3657600" algn="l" defTabSz="914400" rtl="0" eaLnBrk="1" latinLnBrk="0" hangingPunct="1">
                        <a:defRPr sz="1800" kern="1200">
                          <a:solidFill>
                            <a:schemeClr val="dk1"/>
                          </a:solidFill>
                          <a:latin typeface="Futura Md BT"/>
                        </a:defRPr>
                      </a:lvl9pPr>
                    </a:lstStyle>
                    <a:p>
                      <a:pPr algn="l" fontAlgn="b">
                        <a:spcAft>
                          <a:spcPts val="1200"/>
                        </a:spcAft>
                      </a:pPr>
                      <a:r>
                        <a:rPr lang="de-CH" sz="1800" u="none" strike="noStrike" dirty="0">
                          <a:effectLst/>
                          <a:latin typeface="+mn-lt"/>
                          <a:cs typeface="Arial" panose="020B0604020202020204" pitchFamily="34" charset="0"/>
                        </a:rPr>
                        <a:t> </a:t>
                      </a:r>
                      <a:endParaRPr lang="de-CH" sz="1800" b="0" i="0" u="none" strike="noStrike" dirty="0">
                        <a:solidFill>
                          <a:srgbClr val="000000"/>
                        </a:solidFill>
                        <a:effectLst/>
                        <a:latin typeface="+mn-lt"/>
                        <a:cs typeface="Arial" panose="020B0604020202020204" pitchFamily="34" charset="0"/>
                      </a:endParaRPr>
                    </a:p>
                  </a:txBody>
                  <a:tcPr marL="9524" marR="9524" marT="9523" marB="0" anchor="b">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Futura Md BT"/>
                        </a:defRPr>
                      </a:lvl1pPr>
                      <a:lvl2pPr marL="457200" algn="l" defTabSz="914400" rtl="0" eaLnBrk="1" latinLnBrk="0" hangingPunct="1">
                        <a:defRPr sz="1800" kern="1200">
                          <a:solidFill>
                            <a:schemeClr val="dk1"/>
                          </a:solidFill>
                          <a:latin typeface="Futura Md BT"/>
                        </a:defRPr>
                      </a:lvl2pPr>
                      <a:lvl3pPr marL="914400" algn="l" defTabSz="914400" rtl="0" eaLnBrk="1" latinLnBrk="0" hangingPunct="1">
                        <a:defRPr sz="1800" kern="1200">
                          <a:solidFill>
                            <a:schemeClr val="dk1"/>
                          </a:solidFill>
                          <a:latin typeface="Futura Md BT"/>
                        </a:defRPr>
                      </a:lvl3pPr>
                      <a:lvl4pPr marL="1371600" algn="l" defTabSz="914400" rtl="0" eaLnBrk="1" latinLnBrk="0" hangingPunct="1">
                        <a:defRPr sz="1800" kern="1200">
                          <a:solidFill>
                            <a:schemeClr val="dk1"/>
                          </a:solidFill>
                          <a:latin typeface="Futura Md BT"/>
                        </a:defRPr>
                      </a:lvl4pPr>
                      <a:lvl5pPr marL="1828800" algn="l" defTabSz="914400" rtl="0" eaLnBrk="1" latinLnBrk="0" hangingPunct="1">
                        <a:defRPr sz="1800" kern="1200">
                          <a:solidFill>
                            <a:schemeClr val="dk1"/>
                          </a:solidFill>
                          <a:latin typeface="Futura Md BT"/>
                        </a:defRPr>
                      </a:lvl5pPr>
                      <a:lvl6pPr marL="2286000" algn="l" defTabSz="914400" rtl="0" eaLnBrk="1" latinLnBrk="0" hangingPunct="1">
                        <a:defRPr sz="1800" kern="1200">
                          <a:solidFill>
                            <a:schemeClr val="dk1"/>
                          </a:solidFill>
                          <a:latin typeface="Futura Md BT"/>
                        </a:defRPr>
                      </a:lvl6pPr>
                      <a:lvl7pPr marL="2743200" algn="l" defTabSz="914400" rtl="0" eaLnBrk="1" latinLnBrk="0" hangingPunct="1">
                        <a:defRPr sz="1800" kern="1200">
                          <a:solidFill>
                            <a:schemeClr val="dk1"/>
                          </a:solidFill>
                          <a:latin typeface="Futura Md BT"/>
                        </a:defRPr>
                      </a:lvl7pPr>
                      <a:lvl8pPr marL="3200400" algn="l" defTabSz="914400" rtl="0" eaLnBrk="1" latinLnBrk="0" hangingPunct="1">
                        <a:defRPr sz="1800" kern="1200">
                          <a:solidFill>
                            <a:schemeClr val="dk1"/>
                          </a:solidFill>
                          <a:latin typeface="Futura Md BT"/>
                        </a:defRPr>
                      </a:lvl8pPr>
                      <a:lvl9pPr marL="3657600" algn="l" defTabSz="914400" rtl="0" eaLnBrk="1" latinLnBrk="0" hangingPunct="1">
                        <a:defRPr sz="1800" kern="1200">
                          <a:solidFill>
                            <a:schemeClr val="dk1"/>
                          </a:solidFill>
                          <a:latin typeface="Futura Md BT"/>
                        </a:defRPr>
                      </a:lvl9pPr>
                    </a:lstStyle>
                    <a:p>
                      <a:pPr algn="l" fontAlgn="b">
                        <a:spcAft>
                          <a:spcPts val="1200"/>
                        </a:spcAft>
                      </a:pPr>
                      <a:r>
                        <a:rPr lang="de-CH" sz="1800" b="1" u="none" strike="noStrike" dirty="0">
                          <a:effectLst/>
                          <a:latin typeface="+mn-lt"/>
                          <a:cs typeface="Arial" panose="020B0604020202020204" pitchFamily="34" charset="0"/>
                        </a:rPr>
                        <a:t>Anteil am kantonalen BIP</a:t>
                      </a:r>
                      <a:endParaRPr lang="de-CH" sz="1800" b="1" i="0" u="none" strike="noStrike" dirty="0">
                        <a:solidFill>
                          <a:srgbClr val="000000"/>
                        </a:solidFill>
                        <a:effectLst/>
                        <a:latin typeface="+mn-lt"/>
                        <a:cs typeface="Arial" panose="020B0604020202020204" pitchFamily="34" charset="0"/>
                      </a:endParaRPr>
                    </a:p>
                  </a:txBody>
                  <a:tcPr marL="9524" marR="9524" marT="9523" marB="0" anchor="b">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Futura Md BT"/>
                        </a:defRPr>
                      </a:lvl1pPr>
                      <a:lvl2pPr marL="457200" algn="l" defTabSz="914400" rtl="0" eaLnBrk="1" latinLnBrk="0" hangingPunct="1">
                        <a:defRPr sz="1800" kern="1200">
                          <a:solidFill>
                            <a:schemeClr val="dk1"/>
                          </a:solidFill>
                          <a:latin typeface="Futura Md BT"/>
                        </a:defRPr>
                      </a:lvl2pPr>
                      <a:lvl3pPr marL="914400" algn="l" defTabSz="914400" rtl="0" eaLnBrk="1" latinLnBrk="0" hangingPunct="1">
                        <a:defRPr sz="1800" kern="1200">
                          <a:solidFill>
                            <a:schemeClr val="dk1"/>
                          </a:solidFill>
                          <a:latin typeface="Futura Md BT"/>
                        </a:defRPr>
                      </a:lvl3pPr>
                      <a:lvl4pPr marL="1371600" algn="l" defTabSz="914400" rtl="0" eaLnBrk="1" latinLnBrk="0" hangingPunct="1">
                        <a:defRPr sz="1800" kern="1200">
                          <a:solidFill>
                            <a:schemeClr val="dk1"/>
                          </a:solidFill>
                          <a:latin typeface="Futura Md BT"/>
                        </a:defRPr>
                      </a:lvl4pPr>
                      <a:lvl5pPr marL="1828800" algn="l" defTabSz="914400" rtl="0" eaLnBrk="1" latinLnBrk="0" hangingPunct="1">
                        <a:defRPr sz="1800" kern="1200">
                          <a:solidFill>
                            <a:schemeClr val="dk1"/>
                          </a:solidFill>
                          <a:latin typeface="Futura Md BT"/>
                        </a:defRPr>
                      </a:lvl5pPr>
                      <a:lvl6pPr marL="2286000" algn="l" defTabSz="914400" rtl="0" eaLnBrk="1" latinLnBrk="0" hangingPunct="1">
                        <a:defRPr sz="1800" kern="1200">
                          <a:solidFill>
                            <a:schemeClr val="dk1"/>
                          </a:solidFill>
                          <a:latin typeface="Futura Md BT"/>
                        </a:defRPr>
                      </a:lvl6pPr>
                      <a:lvl7pPr marL="2743200" algn="l" defTabSz="914400" rtl="0" eaLnBrk="1" latinLnBrk="0" hangingPunct="1">
                        <a:defRPr sz="1800" kern="1200">
                          <a:solidFill>
                            <a:schemeClr val="dk1"/>
                          </a:solidFill>
                          <a:latin typeface="Futura Md BT"/>
                        </a:defRPr>
                      </a:lvl7pPr>
                      <a:lvl8pPr marL="3200400" algn="l" defTabSz="914400" rtl="0" eaLnBrk="1" latinLnBrk="0" hangingPunct="1">
                        <a:defRPr sz="1800" kern="1200">
                          <a:solidFill>
                            <a:schemeClr val="dk1"/>
                          </a:solidFill>
                          <a:latin typeface="Futura Md BT"/>
                        </a:defRPr>
                      </a:lvl8pPr>
                      <a:lvl9pPr marL="3657600" algn="l" defTabSz="914400" rtl="0" eaLnBrk="1" latinLnBrk="0" hangingPunct="1">
                        <a:defRPr sz="1800" kern="1200">
                          <a:solidFill>
                            <a:schemeClr val="dk1"/>
                          </a:solidFill>
                          <a:latin typeface="Futura Md BT"/>
                        </a:defRPr>
                      </a:lvl9pPr>
                    </a:lstStyle>
                    <a:p>
                      <a:pPr marL="72000" algn="l" fontAlgn="b">
                        <a:spcAft>
                          <a:spcPts val="1200"/>
                        </a:spcAft>
                      </a:pPr>
                      <a:r>
                        <a:rPr lang="de-CH" sz="1800" b="1" u="none" strike="noStrike" dirty="0">
                          <a:effectLst/>
                          <a:latin typeface="+mn-lt"/>
                          <a:cs typeface="Arial" panose="020B0604020202020204" pitchFamily="34" charset="0"/>
                        </a:rPr>
                        <a:t>Art der Vermögens-bewertung</a:t>
                      </a:r>
                      <a:endParaRPr lang="de-CH" sz="1800" b="1" i="0" u="none" strike="noStrike" dirty="0">
                        <a:solidFill>
                          <a:srgbClr val="000000"/>
                        </a:solidFill>
                        <a:effectLst/>
                        <a:latin typeface="+mn-lt"/>
                        <a:cs typeface="Arial" panose="020B0604020202020204" pitchFamily="34" charset="0"/>
                      </a:endParaRPr>
                    </a:p>
                  </a:txBody>
                  <a:tcPr marL="9524" marR="9524" marT="9523" marB="0" anchor="b">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93401">
                <a:tc>
                  <a:txBody>
                    <a:bodyPr/>
                    <a:lstStyle>
                      <a:lvl1pPr marL="0" algn="l" defTabSz="914400" rtl="0" eaLnBrk="1" latinLnBrk="0" hangingPunct="1">
                        <a:defRPr sz="1800" kern="1200">
                          <a:solidFill>
                            <a:schemeClr val="dk1"/>
                          </a:solidFill>
                          <a:latin typeface="Futura Md BT"/>
                        </a:defRPr>
                      </a:lvl1pPr>
                      <a:lvl2pPr marL="457200" algn="l" defTabSz="914400" rtl="0" eaLnBrk="1" latinLnBrk="0" hangingPunct="1">
                        <a:defRPr sz="1800" kern="1200">
                          <a:solidFill>
                            <a:schemeClr val="dk1"/>
                          </a:solidFill>
                          <a:latin typeface="Futura Md BT"/>
                        </a:defRPr>
                      </a:lvl2pPr>
                      <a:lvl3pPr marL="914400" algn="l" defTabSz="914400" rtl="0" eaLnBrk="1" latinLnBrk="0" hangingPunct="1">
                        <a:defRPr sz="1800" kern="1200">
                          <a:solidFill>
                            <a:schemeClr val="dk1"/>
                          </a:solidFill>
                          <a:latin typeface="Futura Md BT"/>
                        </a:defRPr>
                      </a:lvl3pPr>
                      <a:lvl4pPr marL="1371600" algn="l" defTabSz="914400" rtl="0" eaLnBrk="1" latinLnBrk="0" hangingPunct="1">
                        <a:defRPr sz="1800" kern="1200">
                          <a:solidFill>
                            <a:schemeClr val="dk1"/>
                          </a:solidFill>
                          <a:latin typeface="Futura Md BT"/>
                        </a:defRPr>
                      </a:lvl4pPr>
                      <a:lvl5pPr marL="1828800" algn="l" defTabSz="914400" rtl="0" eaLnBrk="1" latinLnBrk="0" hangingPunct="1">
                        <a:defRPr sz="1800" kern="1200">
                          <a:solidFill>
                            <a:schemeClr val="dk1"/>
                          </a:solidFill>
                          <a:latin typeface="Futura Md BT"/>
                        </a:defRPr>
                      </a:lvl5pPr>
                      <a:lvl6pPr marL="2286000" algn="l" defTabSz="914400" rtl="0" eaLnBrk="1" latinLnBrk="0" hangingPunct="1">
                        <a:defRPr sz="1800" kern="1200">
                          <a:solidFill>
                            <a:schemeClr val="dk1"/>
                          </a:solidFill>
                          <a:latin typeface="Futura Md BT"/>
                        </a:defRPr>
                      </a:lvl6pPr>
                      <a:lvl7pPr marL="2743200" algn="l" defTabSz="914400" rtl="0" eaLnBrk="1" latinLnBrk="0" hangingPunct="1">
                        <a:defRPr sz="1800" kern="1200">
                          <a:solidFill>
                            <a:schemeClr val="dk1"/>
                          </a:solidFill>
                          <a:latin typeface="Futura Md BT"/>
                        </a:defRPr>
                      </a:lvl7pPr>
                      <a:lvl8pPr marL="3200400" algn="l" defTabSz="914400" rtl="0" eaLnBrk="1" latinLnBrk="0" hangingPunct="1">
                        <a:defRPr sz="1800" kern="1200">
                          <a:solidFill>
                            <a:schemeClr val="dk1"/>
                          </a:solidFill>
                          <a:latin typeface="Futura Md BT"/>
                        </a:defRPr>
                      </a:lvl8pPr>
                      <a:lvl9pPr marL="3657600" algn="l" defTabSz="914400" rtl="0" eaLnBrk="1" latinLnBrk="0" hangingPunct="1">
                        <a:defRPr sz="1800" kern="1200">
                          <a:solidFill>
                            <a:schemeClr val="dk1"/>
                          </a:solidFill>
                          <a:latin typeface="Futura Md BT"/>
                        </a:defRPr>
                      </a:lvl9pPr>
                    </a:lstStyle>
                    <a:p>
                      <a:pPr algn="l" fontAlgn="b">
                        <a:spcBef>
                          <a:spcPts val="600"/>
                        </a:spcBef>
                      </a:pPr>
                      <a:r>
                        <a:rPr lang="de-CH" sz="1800" b="1" u="none" strike="noStrike" dirty="0">
                          <a:effectLst/>
                          <a:latin typeface="+mn-lt"/>
                          <a:cs typeface="Arial" panose="020B0604020202020204" pitchFamily="34" charset="0"/>
                        </a:rPr>
                        <a:t>GR</a:t>
                      </a:r>
                      <a:endParaRPr lang="de-CH" sz="1800" b="1" i="0" u="none" strike="noStrike" dirty="0">
                        <a:solidFill>
                          <a:srgbClr val="000000"/>
                        </a:solidFill>
                        <a:effectLst/>
                        <a:latin typeface="+mn-lt"/>
                        <a:cs typeface="Arial" panose="020B0604020202020204" pitchFamily="34" charset="0"/>
                      </a:endParaRPr>
                    </a:p>
                  </a:txBody>
                  <a:tcPr marL="9524" marR="9524" marT="952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Futura Md BT"/>
                        </a:defRPr>
                      </a:lvl1pPr>
                      <a:lvl2pPr marL="457200" algn="l" defTabSz="914400" rtl="0" eaLnBrk="1" latinLnBrk="0" hangingPunct="1">
                        <a:defRPr sz="1800" kern="1200">
                          <a:solidFill>
                            <a:schemeClr val="dk1"/>
                          </a:solidFill>
                          <a:latin typeface="Futura Md BT"/>
                        </a:defRPr>
                      </a:lvl2pPr>
                      <a:lvl3pPr marL="914400" algn="l" defTabSz="914400" rtl="0" eaLnBrk="1" latinLnBrk="0" hangingPunct="1">
                        <a:defRPr sz="1800" kern="1200">
                          <a:solidFill>
                            <a:schemeClr val="dk1"/>
                          </a:solidFill>
                          <a:latin typeface="Futura Md BT"/>
                        </a:defRPr>
                      </a:lvl3pPr>
                      <a:lvl4pPr marL="1371600" algn="l" defTabSz="914400" rtl="0" eaLnBrk="1" latinLnBrk="0" hangingPunct="1">
                        <a:defRPr sz="1800" kern="1200">
                          <a:solidFill>
                            <a:schemeClr val="dk1"/>
                          </a:solidFill>
                          <a:latin typeface="Futura Md BT"/>
                        </a:defRPr>
                      </a:lvl4pPr>
                      <a:lvl5pPr marL="1828800" algn="l" defTabSz="914400" rtl="0" eaLnBrk="1" latinLnBrk="0" hangingPunct="1">
                        <a:defRPr sz="1800" kern="1200">
                          <a:solidFill>
                            <a:schemeClr val="dk1"/>
                          </a:solidFill>
                          <a:latin typeface="Futura Md BT"/>
                        </a:defRPr>
                      </a:lvl5pPr>
                      <a:lvl6pPr marL="2286000" algn="l" defTabSz="914400" rtl="0" eaLnBrk="1" latinLnBrk="0" hangingPunct="1">
                        <a:defRPr sz="1800" kern="1200">
                          <a:solidFill>
                            <a:schemeClr val="dk1"/>
                          </a:solidFill>
                          <a:latin typeface="Futura Md BT"/>
                        </a:defRPr>
                      </a:lvl6pPr>
                      <a:lvl7pPr marL="2743200" algn="l" defTabSz="914400" rtl="0" eaLnBrk="1" latinLnBrk="0" hangingPunct="1">
                        <a:defRPr sz="1800" kern="1200">
                          <a:solidFill>
                            <a:schemeClr val="dk1"/>
                          </a:solidFill>
                          <a:latin typeface="Futura Md BT"/>
                        </a:defRPr>
                      </a:lvl7pPr>
                      <a:lvl8pPr marL="3200400" algn="l" defTabSz="914400" rtl="0" eaLnBrk="1" latinLnBrk="0" hangingPunct="1">
                        <a:defRPr sz="1800" kern="1200">
                          <a:solidFill>
                            <a:schemeClr val="dk1"/>
                          </a:solidFill>
                          <a:latin typeface="Futura Md BT"/>
                        </a:defRPr>
                      </a:lvl8pPr>
                      <a:lvl9pPr marL="3657600" algn="l" defTabSz="914400" rtl="0" eaLnBrk="1" latinLnBrk="0" hangingPunct="1">
                        <a:defRPr sz="1800" kern="1200">
                          <a:solidFill>
                            <a:schemeClr val="dk1"/>
                          </a:solidFill>
                          <a:latin typeface="Futura Md BT"/>
                        </a:defRPr>
                      </a:lvl9pPr>
                    </a:lstStyle>
                    <a:p>
                      <a:pPr algn="r" fontAlgn="b">
                        <a:spcBef>
                          <a:spcPts val="600"/>
                        </a:spcBef>
                      </a:pPr>
                      <a:r>
                        <a:rPr lang="de-CH" sz="1800" u="none" strike="noStrike" dirty="0">
                          <a:effectLst/>
                          <a:latin typeface="+mn-lt"/>
                          <a:cs typeface="Arial" panose="020B0604020202020204" pitchFamily="34" charset="0"/>
                        </a:rPr>
                        <a:t>20.0%</a:t>
                      </a:r>
                      <a:endParaRPr lang="de-CH" sz="1800" b="0" i="0" u="none" strike="noStrike" dirty="0">
                        <a:solidFill>
                          <a:srgbClr val="000000"/>
                        </a:solidFill>
                        <a:effectLst/>
                        <a:latin typeface="+mn-lt"/>
                        <a:cs typeface="Arial" panose="020B0604020202020204" pitchFamily="34" charset="0"/>
                      </a:endParaRPr>
                    </a:p>
                  </a:txBody>
                  <a:tcPr marL="9524" marR="257139" marT="952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Futura Md BT"/>
                        </a:defRPr>
                      </a:lvl1pPr>
                      <a:lvl2pPr marL="457200" algn="l" defTabSz="914400" rtl="0" eaLnBrk="1" latinLnBrk="0" hangingPunct="1">
                        <a:defRPr sz="1800" kern="1200">
                          <a:solidFill>
                            <a:schemeClr val="dk1"/>
                          </a:solidFill>
                          <a:latin typeface="Futura Md BT"/>
                        </a:defRPr>
                      </a:lvl2pPr>
                      <a:lvl3pPr marL="914400" algn="l" defTabSz="914400" rtl="0" eaLnBrk="1" latinLnBrk="0" hangingPunct="1">
                        <a:defRPr sz="1800" kern="1200">
                          <a:solidFill>
                            <a:schemeClr val="dk1"/>
                          </a:solidFill>
                          <a:latin typeface="Futura Md BT"/>
                        </a:defRPr>
                      </a:lvl3pPr>
                      <a:lvl4pPr marL="1371600" algn="l" defTabSz="914400" rtl="0" eaLnBrk="1" latinLnBrk="0" hangingPunct="1">
                        <a:defRPr sz="1800" kern="1200">
                          <a:solidFill>
                            <a:schemeClr val="dk1"/>
                          </a:solidFill>
                          <a:latin typeface="Futura Md BT"/>
                        </a:defRPr>
                      </a:lvl4pPr>
                      <a:lvl5pPr marL="1828800" algn="l" defTabSz="914400" rtl="0" eaLnBrk="1" latinLnBrk="0" hangingPunct="1">
                        <a:defRPr sz="1800" kern="1200">
                          <a:solidFill>
                            <a:schemeClr val="dk1"/>
                          </a:solidFill>
                          <a:latin typeface="Futura Md BT"/>
                        </a:defRPr>
                      </a:lvl5pPr>
                      <a:lvl6pPr marL="2286000" algn="l" defTabSz="914400" rtl="0" eaLnBrk="1" latinLnBrk="0" hangingPunct="1">
                        <a:defRPr sz="1800" kern="1200">
                          <a:solidFill>
                            <a:schemeClr val="dk1"/>
                          </a:solidFill>
                          <a:latin typeface="Futura Md BT"/>
                        </a:defRPr>
                      </a:lvl6pPr>
                      <a:lvl7pPr marL="2743200" algn="l" defTabSz="914400" rtl="0" eaLnBrk="1" latinLnBrk="0" hangingPunct="1">
                        <a:defRPr sz="1800" kern="1200">
                          <a:solidFill>
                            <a:schemeClr val="dk1"/>
                          </a:solidFill>
                          <a:latin typeface="Futura Md BT"/>
                        </a:defRPr>
                      </a:lvl7pPr>
                      <a:lvl8pPr marL="3200400" algn="l" defTabSz="914400" rtl="0" eaLnBrk="1" latinLnBrk="0" hangingPunct="1">
                        <a:defRPr sz="1800" kern="1200">
                          <a:solidFill>
                            <a:schemeClr val="dk1"/>
                          </a:solidFill>
                          <a:latin typeface="Futura Md BT"/>
                        </a:defRPr>
                      </a:lvl8pPr>
                      <a:lvl9pPr marL="3657600" algn="l" defTabSz="914400" rtl="0" eaLnBrk="1" latinLnBrk="0" hangingPunct="1">
                        <a:defRPr sz="1800" kern="1200">
                          <a:solidFill>
                            <a:schemeClr val="dk1"/>
                          </a:solidFill>
                          <a:latin typeface="Futura Md BT"/>
                        </a:defRPr>
                      </a:lvl9pPr>
                    </a:lstStyle>
                    <a:p>
                      <a:pPr marL="72000" algn="l" fontAlgn="b">
                        <a:spcBef>
                          <a:spcPts val="600"/>
                        </a:spcBef>
                      </a:pPr>
                      <a:r>
                        <a:rPr lang="de-CH" sz="1800" u="none" strike="noStrike" dirty="0">
                          <a:effectLst/>
                          <a:latin typeface="+mn-lt"/>
                          <a:cs typeface="Arial" panose="020B0604020202020204" pitchFamily="34" charset="0"/>
                        </a:rPr>
                        <a:t>potenziell</a:t>
                      </a:r>
                      <a:r>
                        <a:rPr lang="de-CH" sz="1800" u="none" strike="noStrike" baseline="0" dirty="0">
                          <a:effectLst/>
                          <a:latin typeface="+mn-lt"/>
                          <a:cs typeface="Arial" panose="020B0604020202020204" pitchFamily="34" charset="0"/>
                        </a:rPr>
                        <a:t> </a:t>
                      </a:r>
                      <a:r>
                        <a:rPr lang="de-CH" sz="1800" u="none" strike="noStrike" dirty="0">
                          <a:effectLst/>
                          <a:latin typeface="+mn-lt"/>
                          <a:cs typeface="Arial" panose="020B0604020202020204" pitchFamily="34" charset="0"/>
                        </a:rPr>
                        <a:t>unterbewertet</a:t>
                      </a:r>
                      <a:endParaRPr lang="de-CH" sz="1800" b="0" i="0" u="none" strike="noStrike" dirty="0">
                        <a:solidFill>
                          <a:srgbClr val="000000"/>
                        </a:solidFill>
                        <a:effectLst/>
                        <a:latin typeface="+mn-lt"/>
                        <a:cs typeface="Arial" panose="020B0604020202020204" pitchFamily="34" charset="0"/>
                      </a:endParaRPr>
                    </a:p>
                  </a:txBody>
                  <a:tcPr marL="9524" marR="9524" marT="952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Futura Md BT"/>
                        </a:defRPr>
                      </a:lvl1pPr>
                      <a:lvl2pPr marL="457200" algn="l" defTabSz="914400" rtl="0" eaLnBrk="1" latinLnBrk="0" hangingPunct="1">
                        <a:defRPr sz="1800" kern="1200">
                          <a:solidFill>
                            <a:schemeClr val="dk1"/>
                          </a:solidFill>
                          <a:latin typeface="Futura Md BT"/>
                        </a:defRPr>
                      </a:lvl2pPr>
                      <a:lvl3pPr marL="914400" algn="l" defTabSz="914400" rtl="0" eaLnBrk="1" latinLnBrk="0" hangingPunct="1">
                        <a:defRPr sz="1800" kern="1200">
                          <a:solidFill>
                            <a:schemeClr val="dk1"/>
                          </a:solidFill>
                          <a:latin typeface="Futura Md BT"/>
                        </a:defRPr>
                      </a:lvl3pPr>
                      <a:lvl4pPr marL="1371600" algn="l" defTabSz="914400" rtl="0" eaLnBrk="1" latinLnBrk="0" hangingPunct="1">
                        <a:defRPr sz="1800" kern="1200">
                          <a:solidFill>
                            <a:schemeClr val="dk1"/>
                          </a:solidFill>
                          <a:latin typeface="Futura Md BT"/>
                        </a:defRPr>
                      </a:lvl4pPr>
                      <a:lvl5pPr marL="1828800" algn="l" defTabSz="914400" rtl="0" eaLnBrk="1" latinLnBrk="0" hangingPunct="1">
                        <a:defRPr sz="1800" kern="1200">
                          <a:solidFill>
                            <a:schemeClr val="dk1"/>
                          </a:solidFill>
                          <a:latin typeface="Futura Md BT"/>
                        </a:defRPr>
                      </a:lvl5pPr>
                      <a:lvl6pPr marL="2286000" algn="l" defTabSz="914400" rtl="0" eaLnBrk="1" latinLnBrk="0" hangingPunct="1">
                        <a:defRPr sz="1800" kern="1200">
                          <a:solidFill>
                            <a:schemeClr val="dk1"/>
                          </a:solidFill>
                          <a:latin typeface="Futura Md BT"/>
                        </a:defRPr>
                      </a:lvl6pPr>
                      <a:lvl7pPr marL="2743200" algn="l" defTabSz="914400" rtl="0" eaLnBrk="1" latinLnBrk="0" hangingPunct="1">
                        <a:defRPr sz="1800" kern="1200">
                          <a:solidFill>
                            <a:schemeClr val="dk1"/>
                          </a:solidFill>
                          <a:latin typeface="Futura Md BT"/>
                        </a:defRPr>
                      </a:lvl7pPr>
                      <a:lvl8pPr marL="3200400" algn="l" defTabSz="914400" rtl="0" eaLnBrk="1" latinLnBrk="0" hangingPunct="1">
                        <a:defRPr sz="1800" kern="1200">
                          <a:solidFill>
                            <a:schemeClr val="dk1"/>
                          </a:solidFill>
                          <a:latin typeface="Futura Md BT"/>
                        </a:defRPr>
                      </a:lvl8pPr>
                      <a:lvl9pPr marL="3657600" algn="l" defTabSz="914400" rtl="0" eaLnBrk="1" latinLnBrk="0" hangingPunct="1">
                        <a:defRPr sz="1800" kern="1200">
                          <a:solidFill>
                            <a:schemeClr val="dk1"/>
                          </a:solidFill>
                          <a:latin typeface="Futura Md BT"/>
                        </a:defRPr>
                      </a:lvl9pPr>
                    </a:lstStyle>
                    <a:p>
                      <a:pPr algn="l" fontAlgn="b">
                        <a:spcBef>
                          <a:spcPts val="600"/>
                        </a:spcBef>
                      </a:pPr>
                      <a:endParaRPr lang="de-CH" sz="1800" b="0" i="0" u="none" strike="noStrike" dirty="0">
                        <a:solidFill>
                          <a:schemeClr val="bg1"/>
                        </a:solidFill>
                        <a:effectLst/>
                        <a:latin typeface="+mn-lt"/>
                        <a:cs typeface="Arial" panose="020B0604020202020204" pitchFamily="34" charset="0"/>
                      </a:endParaRPr>
                    </a:p>
                  </a:txBody>
                  <a:tcPr marL="9524" marR="9524" marT="9523" marB="0" anchor="b">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Futura Md BT"/>
                        </a:defRPr>
                      </a:lvl1pPr>
                      <a:lvl2pPr marL="457200" algn="l" defTabSz="914400" rtl="0" eaLnBrk="1" latinLnBrk="0" hangingPunct="1">
                        <a:defRPr sz="1800" kern="1200">
                          <a:solidFill>
                            <a:schemeClr val="dk1"/>
                          </a:solidFill>
                          <a:latin typeface="Futura Md BT"/>
                        </a:defRPr>
                      </a:lvl2pPr>
                      <a:lvl3pPr marL="914400" algn="l" defTabSz="914400" rtl="0" eaLnBrk="1" latinLnBrk="0" hangingPunct="1">
                        <a:defRPr sz="1800" kern="1200">
                          <a:solidFill>
                            <a:schemeClr val="dk1"/>
                          </a:solidFill>
                          <a:latin typeface="Futura Md BT"/>
                        </a:defRPr>
                      </a:lvl3pPr>
                      <a:lvl4pPr marL="1371600" algn="l" defTabSz="914400" rtl="0" eaLnBrk="1" latinLnBrk="0" hangingPunct="1">
                        <a:defRPr sz="1800" kern="1200">
                          <a:solidFill>
                            <a:schemeClr val="dk1"/>
                          </a:solidFill>
                          <a:latin typeface="Futura Md BT"/>
                        </a:defRPr>
                      </a:lvl4pPr>
                      <a:lvl5pPr marL="1828800" algn="l" defTabSz="914400" rtl="0" eaLnBrk="1" latinLnBrk="0" hangingPunct="1">
                        <a:defRPr sz="1800" kern="1200">
                          <a:solidFill>
                            <a:schemeClr val="dk1"/>
                          </a:solidFill>
                          <a:latin typeface="Futura Md BT"/>
                        </a:defRPr>
                      </a:lvl5pPr>
                      <a:lvl6pPr marL="2286000" algn="l" defTabSz="914400" rtl="0" eaLnBrk="1" latinLnBrk="0" hangingPunct="1">
                        <a:defRPr sz="1800" kern="1200">
                          <a:solidFill>
                            <a:schemeClr val="dk1"/>
                          </a:solidFill>
                          <a:latin typeface="Futura Md BT"/>
                        </a:defRPr>
                      </a:lvl6pPr>
                      <a:lvl7pPr marL="2743200" algn="l" defTabSz="914400" rtl="0" eaLnBrk="1" latinLnBrk="0" hangingPunct="1">
                        <a:defRPr sz="1800" kern="1200">
                          <a:solidFill>
                            <a:schemeClr val="dk1"/>
                          </a:solidFill>
                          <a:latin typeface="Futura Md BT"/>
                        </a:defRPr>
                      </a:lvl7pPr>
                      <a:lvl8pPr marL="3200400" algn="l" defTabSz="914400" rtl="0" eaLnBrk="1" latinLnBrk="0" hangingPunct="1">
                        <a:defRPr sz="1800" kern="1200">
                          <a:solidFill>
                            <a:schemeClr val="dk1"/>
                          </a:solidFill>
                          <a:latin typeface="Futura Md BT"/>
                        </a:defRPr>
                      </a:lvl8pPr>
                      <a:lvl9pPr marL="3657600" algn="l" defTabSz="914400" rtl="0" eaLnBrk="1" latinLnBrk="0" hangingPunct="1">
                        <a:defRPr sz="1800" kern="1200">
                          <a:solidFill>
                            <a:schemeClr val="dk1"/>
                          </a:solidFill>
                          <a:latin typeface="Futura Md BT"/>
                        </a:defRPr>
                      </a:lvl9pPr>
                    </a:lstStyle>
                    <a:p>
                      <a:pPr algn="l" fontAlgn="b"/>
                      <a:r>
                        <a:rPr lang="de-CH" sz="1800" b="1" u="none" strike="noStrike" dirty="0">
                          <a:effectLst/>
                          <a:latin typeface="+mn-lt"/>
                          <a:cs typeface="Arial" panose="020B0604020202020204" pitchFamily="34" charset="0"/>
                        </a:rPr>
                        <a:t>JU</a:t>
                      </a:r>
                      <a:endParaRPr lang="de-CH" sz="1800" b="1" i="0" u="none" strike="noStrike" dirty="0">
                        <a:solidFill>
                          <a:srgbClr val="000000"/>
                        </a:solidFill>
                        <a:effectLst/>
                        <a:latin typeface="+mn-lt"/>
                        <a:cs typeface="Arial" panose="020B0604020202020204" pitchFamily="34" charset="0"/>
                      </a:endParaRPr>
                    </a:p>
                  </a:txBody>
                  <a:tcPr marL="9524" marR="9524" marT="952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Futura Md BT"/>
                        </a:defRPr>
                      </a:lvl1pPr>
                      <a:lvl2pPr marL="457200" algn="l" defTabSz="914400" rtl="0" eaLnBrk="1" latinLnBrk="0" hangingPunct="1">
                        <a:defRPr sz="1800" kern="1200">
                          <a:solidFill>
                            <a:schemeClr val="dk1"/>
                          </a:solidFill>
                          <a:latin typeface="Futura Md BT"/>
                        </a:defRPr>
                      </a:lvl2pPr>
                      <a:lvl3pPr marL="914400" algn="l" defTabSz="914400" rtl="0" eaLnBrk="1" latinLnBrk="0" hangingPunct="1">
                        <a:defRPr sz="1800" kern="1200">
                          <a:solidFill>
                            <a:schemeClr val="dk1"/>
                          </a:solidFill>
                          <a:latin typeface="Futura Md BT"/>
                        </a:defRPr>
                      </a:lvl3pPr>
                      <a:lvl4pPr marL="1371600" algn="l" defTabSz="914400" rtl="0" eaLnBrk="1" latinLnBrk="0" hangingPunct="1">
                        <a:defRPr sz="1800" kern="1200">
                          <a:solidFill>
                            <a:schemeClr val="dk1"/>
                          </a:solidFill>
                          <a:latin typeface="Futura Md BT"/>
                        </a:defRPr>
                      </a:lvl4pPr>
                      <a:lvl5pPr marL="1828800" algn="l" defTabSz="914400" rtl="0" eaLnBrk="1" latinLnBrk="0" hangingPunct="1">
                        <a:defRPr sz="1800" kern="1200">
                          <a:solidFill>
                            <a:schemeClr val="dk1"/>
                          </a:solidFill>
                          <a:latin typeface="Futura Md BT"/>
                        </a:defRPr>
                      </a:lvl5pPr>
                      <a:lvl6pPr marL="2286000" algn="l" defTabSz="914400" rtl="0" eaLnBrk="1" latinLnBrk="0" hangingPunct="1">
                        <a:defRPr sz="1800" kern="1200">
                          <a:solidFill>
                            <a:schemeClr val="dk1"/>
                          </a:solidFill>
                          <a:latin typeface="Futura Md BT"/>
                        </a:defRPr>
                      </a:lvl6pPr>
                      <a:lvl7pPr marL="2743200" algn="l" defTabSz="914400" rtl="0" eaLnBrk="1" latinLnBrk="0" hangingPunct="1">
                        <a:defRPr sz="1800" kern="1200">
                          <a:solidFill>
                            <a:schemeClr val="dk1"/>
                          </a:solidFill>
                          <a:latin typeface="Futura Md BT"/>
                        </a:defRPr>
                      </a:lvl7pPr>
                      <a:lvl8pPr marL="3200400" algn="l" defTabSz="914400" rtl="0" eaLnBrk="1" latinLnBrk="0" hangingPunct="1">
                        <a:defRPr sz="1800" kern="1200">
                          <a:solidFill>
                            <a:schemeClr val="dk1"/>
                          </a:solidFill>
                          <a:latin typeface="Futura Md BT"/>
                        </a:defRPr>
                      </a:lvl8pPr>
                      <a:lvl9pPr marL="3657600" algn="l" defTabSz="914400" rtl="0" eaLnBrk="1" latinLnBrk="0" hangingPunct="1">
                        <a:defRPr sz="1800" kern="1200">
                          <a:solidFill>
                            <a:schemeClr val="dk1"/>
                          </a:solidFill>
                          <a:latin typeface="Futura Md BT"/>
                        </a:defRPr>
                      </a:lvl9pPr>
                    </a:lstStyle>
                    <a:p>
                      <a:pPr algn="r" fontAlgn="b"/>
                      <a:r>
                        <a:rPr lang="de-CH" sz="1800" u="none" strike="noStrike" dirty="0">
                          <a:effectLst/>
                          <a:latin typeface="+mn-lt"/>
                          <a:cs typeface="Arial" panose="020B0604020202020204" pitchFamily="34" charset="0"/>
                        </a:rPr>
                        <a:t>3.9%</a:t>
                      </a:r>
                      <a:endParaRPr lang="de-CH" sz="1800" b="0" i="0" u="none" strike="noStrike" dirty="0">
                        <a:solidFill>
                          <a:srgbClr val="000000"/>
                        </a:solidFill>
                        <a:effectLst/>
                        <a:latin typeface="+mn-lt"/>
                        <a:cs typeface="Arial" panose="020B0604020202020204" pitchFamily="34" charset="0"/>
                      </a:endParaRPr>
                    </a:p>
                  </a:txBody>
                  <a:tcPr marL="9524" marR="257139" marT="952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Futura Md BT"/>
                        </a:defRPr>
                      </a:lvl1pPr>
                      <a:lvl2pPr marL="457200" algn="l" defTabSz="914400" rtl="0" eaLnBrk="1" latinLnBrk="0" hangingPunct="1">
                        <a:defRPr sz="1800" kern="1200">
                          <a:solidFill>
                            <a:schemeClr val="dk1"/>
                          </a:solidFill>
                          <a:latin typeface="Futura Md BT"/>
                        </a:defRPr>
                      </a:lvl2pPr>
                      <a:lvl3pPr marL="914400" algn="l" defTabSz="914400" rtl="0" eaLnBrk="1" latinLnBrk="0" hangingPunct="1">
                        <a:defRPr sz="1800" kern="1200">
                          <a:solidFill>
                            <a:schemeClr val="dk1"/>
                          </a:solidFill>
                          <a:latin typeface="Futura Md BT"/>
                        </a:defRPr>
                      </a:lvl3pPr>
                      <a:lvl4pPr marL="1371600" algn="l" defTabSz="914400" rtl="0" eaLnBrk="1" latinLnBrk="0" hangingPunct="1">
                        <a:defRPr sz="1800" kern="1200">
                          <a:solidFill>
                            <a:schemeClr val="dk1"/>
                          </a:solidFill>
                          <a:latin typeface="Futura Md BT"/>
                        </a:defRPr>
                      </a:lvl4pPr>
                      <a:lvl5pPr marL="1828800" algn="l" defTabSz="914400" rtl="0" eaLnBrk="1" latinLnBrk="0" hangingPunct="1">
                        <a:defRPr sz="1800" kern="1200">
                          <a:solidFill>
                            <a:schemeClr val="dk1"/>
                          </a:solidFill>
                          <a:latin typeface="Futura Md BT"/>
                        </a:defRPr>
                      </a:lvl5pPr>
                      <a:lvl6pPr marL="2286000" algn="l" defTabSz="914400" rtl="0" eaLnBrk="1" latinLnBrk="0" hangingPunct="1">
                        <a:defRPr sz="1800" kern="1200">
                          <a:solidFill>
                            <a:schemeClr val="dk1"/>
                          </a:solidFill>
                          <a:latin typeface="Futura Md BT"/>
                        </a:defRPr>
                      </a:lvl6pPr>
                      <a:lvl7pPr marL="2743200" algn="l" defTabSz="914400" rtl="0" eaLnBrk="1" latinLnBrk="0" hangingPunct="1">
                        <a:defRPr sz="1800" kern="1200">
                          <a:solidFill>
                            <a:schemeClr val="dk1"/>
                          </a:solidFill>
                          <a:latin typeface="Futura Md BT"/>
                        </a:defRPr>
                      </a:lvl7pPr>
                      <a:lvl8pPr marL="3200400" algn="l" defTabSz="914400" rtl="0" eaLnBrk="1" latinLnBrk="0" hangingPunct="1">
                        <a:defRPr sz="1800" kern="1200">
                          <a:solidFill>
                            <a:schemeClr val="dk1"/>
                          </a:solidFill>
                          <a:latin typeface="Futura Md BT"/>
                        </a:defRPr>
                      </a:lvl8pPr>
                      <a:lvl9pPr marL="3657600" algn="l" defTabSz="914400" rtl="0" eaLnBrk="1" latinLnBrk="0" hangingPunct="1">
                        <a:defRPr sz="1800" kern="1200">
                          <a:solidFill>
                            <a:schemeClr val="dk1"/>
                          </a:solidFill>
                          <a:latin typeface="Futura Md BT"/>
                        </a:defRPr>
                      </a:lvl9pPr>
                    </a:lstStyle>
                    <a:p>
                      <a:pPr marL="72000" algn="l" fontAlgn="b"/>
                      <a:r>
                        <a:rPr lang="de-CH" sz="1800" u="none" strike="noStrike" dirty="0">
                          <a:effectLst/>
                          <a:latin typeface="+mn-lt"/>
                          <a:cs typeface="Arial" panose="020B0604020202020204" pitchFamily="34" charset="0"/>
                        </a:rPr>
                        <a:t>potenziell unterbewertet</a:t>
                      </a:r>
                      <a:endParaRPr lang="de-CH" sz="1800" b="0" i="0" u="none" strike="noStrike" dirty="0">
                        <a:solidFill>
                          <a:srgbClr val="000000"/>
                        </a:solidFill>
                        <a:effectLst/>
                        <a:latin typeface="+mn-lt"/>
                        <a:cs typeface="Arial" panose="020B0604020202020204" pitchFamily="34" charset="0"/>
                      </a:endParaRPr>
                    </a:p>
                  </a:txBody>
                  <a:tcPr marL="9524" marR="9524" marT="952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93401">
                <a:tc>
                  <a:txBody>
                    <a:bodyPr/>
                    <a:lstStyle>
                      <a:lvl1pPr marL="0" algn="l" defTabSz="914400" rtl="0" eaLnBrk="1" latinLnBrk="0" hangingPunct="1">
                        <a:defRPr sz="1800" kern="1200">
                          <a:solidFill>
                            <a:schemeClr val="dk1"/>
                          </a:solidFill>
                          <a:latin typeface="Futura Md BT"/>
                        </a:defRPr>
                      </a:lvl1pPr>
                      <a:lvl2pPr marL="457200" algn="l" defTabSz="914400" rtl="0" eaLnBrk="1" latinLnBrk="0" hangingPunct="1">
                        <a:defRPr sz="1800" kern="1200">
                          <a:solidFill>
                            <a:schemeClr val="dk1"/>
                          </a:solidFill>
                          <a:latin typeface="Futura Md BT"/>
                        </a:defRPr>
                      </a:lvl2pPr>
                      <a:lvl3pPr marL="914400" algn="l" defTabSz="914400" rtl="0" eaLnBrk="1" latinLnBrk="0" hangingPunct="1">
                        <a:defRPr sz="1800" kern="1200">
                          <a:solidFill>
                            <a:schemeClr val="dk1"/>
                          </a:solidFill>
                          <a:latin typeface="Futura Md BT"/>
                        </a:defRPr>
                      </a:lvl3pPr>
                      <a:lvl4pPr marL="1371600" algn="l" defTabSz="914400" rtl="0" eaLnBrk="1" latinLnBrk="0" hangingPunct="1">
                        <a:defRPr sz="1800" kern="1200">
                          <a:solidFill>
                            <a:schemeClr val="dk1"/>
                          </a:solidFill>
                          <a:latin typeface="Futura Md BT"/>
                        </a:defRPr>
                      </a:lvl4pPr>
                      <a:lvl5pPr marL="1828800" algn="l" defTabSz="914400" rtl="0" eaLnBrk="1" latinLnBrk="0" hangingPunct="1">
                        <a:defRPr sz="1800" kern="1200">
                          <a:solidFill>
                            <a:schemeClr val="dk1"/>
                          </a:solidFill>
                          <a:latin typeface="Futura Md BT"/>
                        </a:defRPr>
                      </a:lvl5pPr>
                      <a:lvl6pPr marL="2286000" algn="l" defTabSz="914400" rtl="0" eaLnBrk="1" latinLnBrk="0" hangingPunct="1">
                        <a:defRPr sz="1800" kern="1200">
                          <a:solidFill>
                            <a:schemeClr val="dk1"/>
                          </a:solidFill>
                          <a:latin typeface="Futura Md BT"/>
                        </a:defRPr>
                      </a:lvl6pPr>
                      <a:lvl7pPr marL="2743200" algn="l" defTabSz="914400" rtl="0" eaLnBrk="1" latinLnBrk="0" hangingPunct="1">
                        <a:defRPr sz="1800" kern="1200">
                          <a:solidFill>
                            <a:schemeClr val="dk1"/>
                          </a:solidFill>
                          <a:latin typeface="Futura Md BT"/>
                        </a:defRPr>
                      </a:lvl7pPr>
                      <a:lvl8pPr marL="3200400" algn="l" defTabSz="914400" rtl="0" eaLnBrk="1" latinLnBrk="0" hangingPunct="1">
                        <a:defRPr sz="1800" kern="1200">
                          <a:solidFill>
                            <a:schemeClr val="dk1"/>
                          </a:solidFill>
                          <a:latin typeface="Futura Md BT"/>
                        </a:defRPr>
                      </a:lvl8pPr>
                      <a:lvl9pPr marL="3657600" algn="l" defTabSz="914400" rtl="0" eaLnBrk="1" latinLnBrk="0" hangingPunct="1">
                        <a:defRPr sz="1800" kern="1200">
                          <a:solidFill>
                            <a:schemeClr val="dk1"/>
                          </a:solidFill>
                          <a:latin typeface="Futura Md BT"/>
                        </a:defRPr>
                      </a:lvl9pPr>
                    </a:lstStyle>
                    <a:p>
                      <a:pPr algn="l" fontAlgn="b"/>
                      <a:r>
                        <a:rPr lang="de-CH" sz="1800" b="1" u="none" strike="noStrike" dirty="0">
                          <a:effectLst/>
                          <a:latin typeface="+mn-lt"/>
                          <a:cs typeface="Arial" panose="020B0604020202020204" pitchFamily="34" charset="0"/>
                        </a:rPr>
                        <a:t>GL</a:t>
                      </a:r>
                    </a:p>
                  </a:txBody>
                  <a:tcPr marL="9524" marR="9524" marT="952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Futura Md BT"/>
                        </a:defRPr>
                      </a:lvl1pPr>
                      <a:lvl2pPr marL="457200" algn="l" defTabSz="914400" rtl="0" eaLnBrk="1" latinLnBrk="0" hangingPunct="1">
                        <a:defRPr sz="1800" kern="1200">
                          <a:solidFill>
                            <a:schemeClr val="dk1"/>
                          </a:solidFill>
                          <a:latin typeface="Futura Md BT"/>
                        </a:defRPr>
                      </a:lvl2pPr>
                      <a:lvl3pPr marL="914400" algn="l" defTabSz="914400" rtl="0" eaLnBrk="1" latinLnBrk="0" hangingPunct="1">
                        <a:defRPr sz="1800" kern="1200">
                          <a:solidFill>
                            <a:schemeClr val="dk1"/>
                          </a:solidFill>
                          <a:latin typeface="Futura Md BT"/>
                        </a:defRPr>
                      </a:lvl3pPr>
                      <a:lvl4pPr marL="1371600" algn="l" defTabSz="914400" rtl="0" eaLnBrk="1" latinLnBrk="0" hangingPunct="1">
                        <a:defRPr sz="1800" kern="1200">
                          <a:solidFill>
                            <a:schemeClr val="dk1"/>
                          </a:solidFill>
                          <a:latin typeface="Futura Md BT"/>
                        </a:defRPr>
                      </a:lvl4pPr>
                      <a:lvl5pPr marL="1828800" algn="l" defTabSz="914400" rtl="0" eaLnBrk="1" latinLnBrk="0" hangingPunct="1">
                        <a:defRPr sz="1800" kern="1200">
                          <a:solidFill>
                            <a:schemeClr val="dk1"/>
                          </a:solidFill>
                          <a:latin typeface="Futura Md BT"/>
                        </a:defRPr>
                      </a:lvl5pPr>
                      <a:lvl6pPr marL="2286000" algn="l" defTabSz="914400" rtl="0" eaLnBrk="1" latinLnBrk="0" hangingPunct="1">
                        <a:defRPr sz="1800" kern="1200">
                          <a:solidFill>
                            <a:schemeClr val="dk1"/>
                          </a:solidFill>
                          <a:latin typeface="Futura Md BT"/>
                        </a:defRPr>
                      </a:lvl6pPr>
                      <a:lvl7pPr marL="2743200" algn="l" defTabSz="914400" rtl="0" eaLnBrk="1" latinLnBrk="0" hangingPunct="1">
                        <a:defRPr sz="1800" kern="1200">
                          <a:solidFill>
                            <a:schemeClr val="dk1"/>
                          </a:solidFill>
                          <a:latin typeface="Futura Md BT"/>
                        </a:defRPr>
                      </a:lvl7pPr>
                      <a:lvl8pPr marL="3200400" algn="l" defTabSz="914400" rtl="0" eaLnBrk="1" latinLnBrk="0" hangingPunct="1">
                        <a:defRPr sz="1800" kern="1200">
                          <a:solidFill>
                            <a:schemeClr val="dk1"/>
                          </a:solidFill>
                          <a:latin typeface="Futura Md BT"/>
                        </a:defRPr>
                      </a:lvl8pPr>
                      <a:lvl9pPr marL="3657600" algn="l" defTabSz="914400" rtl="0" eaLnBrk="1" latinLnBrk="0" hangingPunct="1">
                        <a:defRPr sz="1800" kern="1200">
                          <a:solidFill>
                            <a:schemeClr val="dk1"/>
                          </a:solidFill>
                          <a:latin typeface="Futura Md BT"/>
                        </a:defRPr>
                      </a:lvl9pPr>
                    </a:lstStyle>
                    <a:p>
                      <a:pPr algn="r" fontAlgn="b"/>
                      <a:r>
                        <a:rPr lang="de-CH" sz="1800" u="none" strike="noStrike" dirty="0">
                          <a:effectLst/>
                          <a:latin typeface="+mn-lt"/>
                          <a:cs typeface="Arial" panose="020B0604020202020204" pitchFamily="34" charset="0"/>
                        </a:rPr>
                        <a:t>16.0%</a:t>
                      </a:r>
                      <a:endParaRPr lang="de-CH" sz="1800" b="0" i="0" u="none" strike="noStrike" dirty="0">
                        <a:solidFill>
                          <a:srgbClr val="000000"/>
                        </a:solidFill>
                        <a:effectLst/>
                        <a:latin typeface="+mn-lt"/>
                        <a:cs typeface="Arial" panose="020B0604020202020204" pitchFamily="34" charset="0"/>
                      </a:endParaRPr>
                    </a:p>
                  </a:txBody>
                  <a:tcPr marL="9524" marR="257139" marT="952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Futura Md BT"/>
                        </a:defRPr>
                      </a:lvl1pPr>
                      <a:lvl2pPr marL="457200" algn="l" defTabSz="914400" rtl="0" eaLnBrk="1" latinLnBrk="0" hangingPunct="1">
                        <a:defRPr sz="1800" kern="1200">
                          <a:solidFill>
                            <a:schemeClr val="dk1"/>
                          </a:solidFill>
                          <a:latin typeface="Futura Md BT"/>
                        </a:defRPr>
                      </a:lvl2pPr>
                      <a:lvl3pPr marL="914400" algn="l" defTabSz="914400" rtl="0" eaLnBrk="1" latinLnBrk="0" hangingPunct="1">
                        <a:defRPr sz="1800" kern="1200">
                          <a:solidFill>
                            <a:schemeClr val="dk1"/>
                          </a:solidFill>
                          <a:latin typeface="Futura Md BT"/>
                        </a:defRPr>
                      </a:lvl3pPr>
                      <a:lvl4pPr marL="1371600" algn="l" defTabSz="914400" rtl="0" eaLnBrk="1" latinLnBrk="0" hangingPunct="1">
                        <a:defRPr sz="1800" kern="1200">
                          <a:solidFill>
                            <a:schemeClr val="dk1"/>
                          </a:solidFill>
                          <a:latin typeface="Futura Md BT"/>
                        </a:defRPr>
                      </a:lvl4pPr>
                      <a:lvl5pPr marL="1828800" algn="l" defTabSz="914400" rtl="0" eaLnBrk="1" latinLnBrk="0" hangingPunct="1">
                        <a:defRPr sz="1800" kern="1200">
                          <a:solidFill>
                            <a:schemeClr val="dk1"/>
                          </a:solidFill>
                          <a:latin typeface="Futura Md BT"/>
                        </a:defRPr>
                      </a:lvl5pPr>
                      <a:lvl6pPr marL="2286000" algn="l" defTabSz="914400" rtl="0" eaLnBrk="1" latinLnBrk="0" hangingPunct="1">
                        <a:defRPr sz="1800" kern="1200">
                          <a:solidFill>
                            <a:schemeClr val="dk1"/>
                          </a:solidFill>
                          <a:latin typeface="Futura Md BT"/>
                        </a:defRPr>
                      </a:lvl6pPr>
                      <a:lvl7pPr marL="2743200" algn="l" defTabSz="914400" rtl="0" eaLnBrk="1" latinLnBrk="0" hangingPunct="1">
                        <a:defRPr sz="1800" kern="1200">
                          <a:solidFill>
                            <a:schemeClr val="dk1"/>
                          </a:solidFill>
                          <a:latin typeface="Futura Md BT"/>
                        </a:defRPr>
                      </a:lvl7pPr>
                      <a:lvl8pPr marL="3200400" algn="l" defTabSz="914400" rtl="0" eaLnBrk="1" latinLnBrk="0" hangingPunct="1">
                        <a:defRPr sz="1800" kern="1200">
                          <a:solidFill>
                            <a:schemeClr val="dk1"/>
                          </a:solidFill>
                          <a:latin typeface="Futura Md BT"/>
                        </a:defRPr>
                      </a:lvl8pPr>
                      <a:lvl9pPr marL="3657600" algn="l" defTabSz="914400" rtl="0" eaLnBrk="1" latinLnBrk="0" hangingPunct="1">
                        <a:defRPr sz="1800" kern="1200">
                          <a:solidFill>
                            <a:schemeClr val="dk1"/>
                          </a:solidFill>
                          <a:latin typeface="Futura Md BT"/>
                        </a:defRPr>
                      </a:lvl9pPr>
                    </a:lstStyle>
                    <a:p>
                      <a:pPr marL="72000" algn="l" fontAlgn="b"/>
                      <a:r>
                        <a:rPr lang="de-CH" sz="1800" b="0" i="0" u="none" strike="noStrike" dirty="0">
                          <a:solidFill>
                            <a:srgbClr val="000000"/>
                          </a:solidFill>
                          <a:effectLst/>
                          <a:latin typeface="+mn-lt"/>
                          <a:cs typeface="Arial" panose="020B0604020202020204" pitchFamily="34" charset="0"/>
                        </a:rPr>
                        <a:t>potenziell unterbewertet</a:t>
                      </a:r>
                    </a:p>
                  </a:txBody>
                  <a:tcPr marL="9524" marR="9524" marT="952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Futura Md BT"/>
                        </a:defRPr>
                      </a:lvl1pPr>
                      <a:lvl2pPr marL="457200" algn="l" defTabSz="914400" rtl="0" eaLnBrk="1" latinLnBrk="0" hangingPunct="1">
                        <a:defRPr sz="1800" kern="1200">
                          <a:solidFill>
                            <a:schemeClr val="dk1"/>
                          </a:solidFill>
                          <a:latin typeface="Futura Md BT"/>
                        </a:defRPr>
                      </a:lvl2pPr>
                      <a:lvl3pPr marL="914400" algn="l" defTabSz="914400" rtl="0" eaLnBrk="1" latinLnBrk="0" hangingPunct="1">
                        <a:defRPr sz="1800" kern="1200">
                          <a:solidFill>
                            <a:schemeClr val="dk1"/>
                          </a:solidFill>
                          <a:latin typeface="Futura Md BT"/>
                        </a:defRPr>
                      </a:lvl3pPr>
                      <a:lvl4pPr marL="1371600" algn="l" defTabSz="914400" rtl="0" eaLnBrk="1" latinLnBrk="0" hangingPunct="1">
                        <a:defRPr sz="1800" kern="1200">
                          <a:solidFill>
                            <a:schemeClr val="dk1"/>
                          </a:solidFill>
                          <a:latin typeface="Futura Md BT"/>
                        </a:defRPr>
                      </a:lvl4pPr>
                      <a:lvl5pPr marL="1828800" algn="l" defTabSz="914400" rtl="0" eaLnBrk="1" latinLnBrk="0" hangingPunct="1">
                        <a:defRPr sz="1800" kern="1200">
                          <a:solidFill>
                            <a:schemeClr val="dk1"/>
                          </a:solidFill>
                          <a:latin typeface="Futura Md BT"/>
                        </a:defRPr>
                      </a:lvl5pPr>
                      <a:lvl6pPr marL="2286000" algn="l" defTabSz="914400" rtl="0" eaLnBrk="1" latinLnBrk="0" hangingPunct="1">
                        <a:defRPr sz="1800" kern="1200">
                          <a:solidFill>
                            <a:schemeClr val="dk1"/>
                          </a:solidFill>
                          <a:latin typeface="Futura Md BT"/>
                        </a:defRPr>
                      </a:lvl6pPr>
                      <a:lvl7pPr marL="2743200" algn="l" defTabSz="914400" rtl="0" eaLnBrk="1" latinLnBrk="0" hangingPunct="1">
                        <a:defRPr sz="1800" kern="1200">
                          <a:solidFill>
                            <a:schemeClr val="dk1"/>
                          </a:solidFill>
                          <a:latin typeface="Futura Md BT"/>
                        </a:defRPr>
                      </a:lvl7pPr>
                      <a:lvl8pPr marL="3200400" algn="l" defTabSz="914400" rtl="0" eaLnBrk="1" latinLnBrk="0" hangingPunct="1">
                        <a:defRPr sz="1800" kern="1200">
                          <a:solidFill>
                            <a:schemeClr val="dk1"/>
                          </a:solidFill>
                          <a:latin typeface="Futura Md BT"/>
                        </a:defRPr>
                      </a:lvl8pPr>
                      <a:lvl9pPr marL="3657600" algn="l" defTabSz="914400" rtl="0" eaLnBrk="1" latinLnBrk="0" hangingPunct="1">
                        <a:defRPr sz="1800" kern="1200">
                          <a:solidFill>
                            <a:schemeClr val="dk1"/>
                          </a:solidFill>
                          <a:latin typeface="Futura Md BT"/>
                        </a:defRPr>
                      </a:lvl9pPr>
                    </a:lstStyle>
                    <a:p>
                      <a:pPr algn="l" fontAlgn="b"/>
                      <a:endParaRPr lang="de-CH" sz="1800" b="0" i="0" u="none" strike="noStrike" dirty="0">
                        <a:solidFill>
                          <a:schemeClr val="bg1"/>
                        </a:solidFill>
                        <a:effectLst/>
                        <a:latin typeface="+mn-lt"/>
                        <a:cs typeface="Arial" panose="020B0604020202020204" pitchFamily="34" charset="0"/>
                      </a:endParaRPr>
                    </a:p>
                  </a:txBody>
                  <a:tcPr marL="9524" marR="9524" marT="952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Futura Md BT"/>
                        </a:defRPr>
                      </a:lvl1pPr>
                      <a:lvl2pPr marL="457200" algn="l" defTabSz="914400" rtl="0" eaLnBrk="1" latinLnBrk="0" hangingPunct="1">
                        <a:defRPr sz="1800" kern="1200">
                          <a:solidFill>
                            <a:schemeClr val="dk1"/>
                          </a:solidFill>
                          <a:latin typeface="Futura Md BT"/>
                        </a:defRPr>
                      </a:lvl2pPr>
                      <a:lvl3pPr marL="914400" algn="l" defTabSz="914400" rtl="0" eaLnBrk="1" latinLnBrk="0" hangingPunct="1">
                        <a:defRPr sz="1800" kern="1200">
                          <a:solidFill>
                            <a:schemeClr val="dk1"/>
                          </a:solidFill>
                          <a:latin typeface="Futura Md BT"/>
                        </a:defRPr>
                      </a:lvl3pPr>
                      <a:lvl4pPr marL="1371600" algn="l" defTabSz="914400" rtl="0" eaLnBrk="1" latinLnBrk="0" hangingPunct="1">
                        <a:defRPr sz="1800" kern="1200">
                          <a:solidFill>
                            <a:schemeClr val="dk1"/>
                          </a:solidFill>
                          <a:latin typeface="Futura Md BT"/>
                        </a:defRPr>
                      </a:lvl4pPr>
                      <a:lvl5pPr marL="1828800" algn="l" defTabSz="914400" rtl="0" eaLnBrk="1" latinLnBrk="0" hangingPunct="1">
                        <a:defRPr sz="1800" kern="1200">
                          <a:solidFill>
                            <a:schemeClr val="dk1"/>
                          </a:solidFill>
                          <a:latin typeface="Futura Md BT"/>
                        </a:defRPr>
                      </a:lvl5pPr>
                      <a:lvl6pPr marL="2286000" algn="l" defTabSz="914400" rtl="0" eaLnBrk="1" latinLnBrk="0" hangingPunct="1">
                        <a:defRPr sz="1800" kern="1200">
                          <a:solidFill>
                            <a:schemeClr val="dk1"/>
                          </a:solidFill>
                          <a:latin typeface="Futura Md BT"/>
                        </a:defRPr>
                      </a:lvl6pPr>
                      <a:lvl7pPr marL="2743200" algn="l" defTabSz="914400" rtl="0" eaLnBrk="1" latinLnBrk="0" hangingPunct="1">
                        <a:defRPr sz="1800" kern="1200">
                          <a:solidFill>
                            <a:schemeClr val="dk1"/>
                          </a:solidFill>
                          <a:latin typeface="Futura Md BT"/>
                        </a:defRPr>
                      </a:lvl7pPr>
                      <a:lvl8pPr marL="3200400" algn="l" defTabSz="914400" rtl="0" eaLnBrk="1" latinLnBrk="0" hangingPunct="1">
                        <a:defRPr sz="1800" kern="1200">
                          <a:solidFill>
                            <a:schemeClr val="dk1"/>
                          </a:solidFill>
                          <a:latin typeface="Futura Md BT"/>
                        </a:defRPr>
                      </a:lvl8pPr>
                      <a:lvl9pPr marL="3657600" algn="l" defTabSz="914400" rtl="0" eaLnBrk="1" latinLnBrk="0" hangingPunct="1">
                        <a:defRPr sz="1800" kern="1200">
                          <a:solidFill>
                            <a:schemeClr val="dk1"/>
                          </a:solidFill>
                          <a:latin typeface="Futura Md BT"/>
                        </a:defRPr>
                      </a:lvl9pPr>
                    </a:lstStyle>
                    <a:p>
                      <a:pPr algn="l" fontAlgn="b"/>
                      <a:r>
                        <a:rPr lang="de-CH" sz="1800" b="1" i="0" u="none" strike="noStrike" dirty="0">
                          <a:solidFill>
                            <a:schemeClr val="dk1"/>
                          </a:solidFill>
                          <a:effectLst/>
                          <a:latin typeface="+mn-lt"/>
                          <a:cs typeface="Arial" panose="020B0604020202020204" pitchFamily="34" charset="0"/>
                        </a:rPr>
                        <a:t>VD</a:t>
                      </a:r>
                      <a:endParaRPr lang="de-CH" sz="1800" b="1" i="0" u="none" strike="noStrike" dirty="0">
                        <a:solidFill>
                          <a:srgbClr val="000000"/>
                        </a:solidFill>
                        <a:effectLst/>
                        <a:latin typeface="+mn-lt"/>
                        <a:cs typeface="Arial" panose="020B0604020202020204" pitchFamily="34" charset="0"/>
                      </a:endParaRPr>
                    </a:p>
                  </a:txBody>
                  <a:tcPr marL="9524" marR="9524" marT="9523" marB="0" anchor="b">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Futura Md BT"/>
                        </a:defRPr>
                      </a:lvl1pPr>
                      <a:lvl2pPr marL="457200" algn="l" defTabSz="914400" rtl="0" eaLnBrk="1" latinLnBrk="0" hangingPunct="1">
                        <a:defRPr sz="1800" kern="1200">
                          <a:solidFill>
                            <a:schemeClr val="dk1"/>
                          </a:solidFill>
                          <a:latin typeface="Futura Md BT"/>
                        </a:defRPr>
                      </a:lvl2pPr>
                      <a:lvl3pPr marL="914400" algn="l" defTabSz="914400" rtl="0" eaLnBrk="1" latinLnBrk="0" hangingPunct="1">
                        <a:defRPr sz="1800" kern="1200">
                          <a:solidFill>
                            <a:schemeClr val="dk1"/>
                          </a:solidFill>
                          <a:latin typeface="Futura Md BT"/>
                        </a:defRPr>
                      </a:lvl3pPr>
                      <a:lvl4pPr marL="1371600" algn="l" defTabSz="914400" rtl="0" eaLnBrk="1" latinLnBrk="0" hangingPunct="1">
                        <a:defRPr sz="1800" kern="1200">
                          <a:solidFill>
                            <a:schemeClr val="dk1"/>
                          </a:solidFill>
                          <a:latin typeface="Futura Md BT"/>
                        </a:defRPr>
                      </a:lvl4pPr>
                      <a:lvl5pPr marL="1828800" algn="l" defTabSz="914400" rtl="0" eaLnBrk="1" latinLnBrk="0" hangingPunct="1">
                        <a:defRPr sz="1800" kern="1200">
                          <a:solidFill>
                            <a:schemeClr val="dk1"/>
                          </a:solidFill>
                          <a:latin typeface="Futura Md BT"/>
                        </a:defRPr>
                      </a:lvl5pPr>
                      <a:lvl6pPr marL="2286000" algn="l" defTabSz="914400" rtl="0" eaLnBrk="1" latinLnBrk="0" hangingPunct="1">
                        <a:defRPr sz="1800" kern="1200">
                          <a:solidFill>
                            <a:schemeClr val="dk1"/>
                          </a:solidFill>
                          <a:latin typeface="Futura Md BT"/>
                        </a:defRPr>
                      </a:lvl6pPr>
                      <a:lvl7pPr marL="2743200" algn="l" defTabSz="914400" rtl="0" eaLnBrk="1" latinLnBrk="0" hangingPunct="1">
                        <a:defRPr sz="1800" kern="1200">
                          <a:solidFill>
                            <a:schemeClr val="dk1"/>
                          </a:solidFill>
                          <a:latin typeface="Futura Md BT"/>
                        </a:defRPr>
                      </a:lvl7pPr>
                      <a:lvl8pPr marL="3200400" algn="l" defTabSz="914400" rtl="0" eaLnBrk="1" latinLnBrk="0" hangingPunct="1">
                        <a:defRPr sz="1800" kern="1200">
                          <a:solidFill>
                            <a:schemeClr val="dk1"/>
                          </a:solidFill>
                          <a:latin typeface="Futura Md BT"/>
                        </a:defRPr>
                      </a:lvl8pPr>
                      <a:lvl9pPr marL="3657600" algn="l" defTabSz="914400" rtl="0" eaLnBrk="1" latinLnBrk="0" hangingPunct="1">
                        <a:defRPr sz="1800" kern="1200">
                          <a:solidFill>
                            <a:schemeClr val="dk1"/>
                          </a:solidFill>
                          <a:latin typeface="Futura Md BT"/>
                        </a:defRPr>
                      </a:lvl9pPr>
                    </a:lstStyle>
                    <a:p>
                      <a:pPr algn="r" fontAlgn="b"/>
                      <a:r>
                        <a:rPr lang="de-CH" sz="1800" u="none" strike="noStrike" dirty="0">
                          <a:effectLst/>
                          <a:latin typeface="+mn-lt"/>
                          <a:cs typeface="Arial" panose="020B0604020202020204" pitchFamily="34" charset="0"/>
                        </a:rPr>
                        <a:t>3.7%</a:t>
                      </a:r>
                      <a:endParaRPr lang="de-CH" sz="1800" b="0" i="0" u="none" strike="noStrike" dirty="0">
                        <a:solidFill>
                          <a:srgbClr val="000000"/>
                        </a:solidFill>
                        <a:effectLst/>
                        <a:latin typeface="+mn-lt"/>
                        <a:cs typeface="Arial" panose="020B0604020202020204" pitchFamily="34" charset="0"/>
                      </a:endParaRPr>
                    </a:p>
                  </a:txBody>
                  <a:tcPr marL="9524" marR="257139" marT="9523" marB="0" anchor="b">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Futura Md BT"/>
                        </a:defRPr>
                      </a:lvl1pPr>
                      <a:lvl2pPr marL="457200" algn="l" defTabSz="914400" rtl="0" eaLnBrk="1" latinLnBrk="0" hangingPunct="1">
                        <a:defRPr sz="1800" kern="1200">
                          <a:solidFill>
                            <a:schemeClr val="dk1"/>
                          </a:solidFill>
                          <a:latin typeface="Futura Md BT"/>
                        </a:defRPr>
                      </a:lvl2pPr>
                      <a:lvl3pPr marL="914400" algn="l" defTabSz="914400" rtl="0" eaLnBrk="1" latinLnBrk="0" hangingPunct="1">
                        <a:defRPr sz="1800" kern="1200">
                          <a:solidFill>
                            <a:schemeClr val="dk1"/>
                          </a:solidFill>
                          <a:latin typeface="Futura Md BT"/>
                        </a:defRPr>
                      </a:lvl3pPr>
                      <a:lvl4pPr marL="1371600" algn="l" defTabSz="914400" rtl="0" eaLnBrk="1" latinLnBrk="0" hangingPunct="1">
                        <a:defRPr sz="1800" kern="1200">
                          <a:solidFill>
                            <a:schemeClr val="dk1"/>
                          </a:solidFill>
                          <a:latin typeface="Futura Md BT"/>
                        </a:defRPr>
                      </a:lvl4pPr>
                      <a:lvl5pPr marL="1828800" algn="l" defTabSz="914400" rtl="0" eaLnBrk="1" latinLnBrk="0" hangingPunct="1">
                        <a:defRPr sz="1800" kern="1200">
                          <a:solidFill>
                            <a:schemeClr val="dk1"/>
                          </a:solidFill>
                          <a:latin typeface="Futura Md BT"/>
                        </a:defRPr>
                      </a:lvl5pPr>
                      <a:lvl6pPr marL="2286000" algn="l" defTabSz="914400" rtl="0" eaLnBrk="1" latinLnBrk="0" hangingPunct="1">
                        <a:defRPr sz="1800" kern="1200">
                          <a:solidFill>
                            <a:schemeClr val="dk1"/>
                          </a:solidFill>
                          <a:latin typeface="Futura Md BT"/>
                        </a:defRPr>
                      </a:lvl6pPr>
                      <a:lvl7pPr marL="2743200" algn="l" defTabSz="914400" rtl="0" eaLnBrk="1" latinLnBrk="0" hangingPunct="1">
                        <a:defRPr sz="1800" kern="1200">
                          <a:solidFill>
                            <a:schemeClr val="dk1"/>
                          </a:solidFill>
                          <a:latin typeface="Futura Md BT"/>
                        </a:defRPr>
                      </a:lvl7pPr>
                      <a:lvl8pPr marL="3200400" algn="l" defTabSz="914400" rtl="0" eaLnBrk="1" latinLnBrk="0" hangingPunct="1">
                        <a:defRPr sz="1800" kern="1200">
                          <a:solidFill>
                            <a:schemeClr val="dk1"/>
                          </a:solidFill>
                          <a:latin typeface="Futura Md BT"/>
                        </a:defRPr>
                      </a:lvl8pPr>
                      <a:lvl9pPr marL="3657600" algn="l" defTabSz="914400" rtl="0" eaLnBrk="1" latinLnBrk="0" hangingPunct="1">
                        <a:defRPr sz="1800" kern="1200">
                          <a:solidFill>
                            <a:schemeClr val="dk1"/>
                          </a:solidFill>
                          <a:latin typeface="Futura Md BT"/>
                        </a:defRPr>
                      </a:lvl9pPr>
                    </a:lstStyle>
                    <a:p>
                      <a:pPr marL="72000" algn="l" fontAlgn="b"/>
                      <a:r>
                        <a:rPr lang="de-CH" sz="1800" u="none" strike="noStrike" dirty="0">
                          <a:effectLst/>
                          <a:latin typeface="+mn-lt"/>
                          <a:cs typeface="Arial" panose="020B0604020202020204" pitchFamily="34" charset="0"/>
                        </a:rPr>
                        <a:t>potenziell unterbewertet</a:t>
                      </a:r>
                      <a:endParaRPr lang="de-CH" sz="1800" b="0" i="0" u="none" strike="noStrike" dirty="0">
                        <a:solidFill>
                          <a:srgbClr val="000000"/>
                        </a:solidFill>
                        <a:effectLst/>
                        <a:latin typeface="+mn-lt"/>
                        <a:cs typeface="Arial" panose="020B0604020202020204" pitchFamily="34" charset="0"/>
                      </a:endParaRPr>
                    </a:p>
                  </a:txBody>
                  <a:tcPr marL="9524" marR="9524" marT="9523" marB="0" anchor="b">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93401">
                <a:tc>
                  <a:txBody>
                    <a:bodyPr/>
                    <a:lstStyle>
                      <a:lvl1pPr marL="0" algn="l" defTabSz="914400" rtl="0" eaLnBrk="1" latinLnBrk="0" hangingPunct="1">
                        <a:defRPr sz="1800" kern="1200">
                          <a:solidFill>
                            <a:schemeClr val="dk1"/>
                          </a:solidFill>
                          <a:latin typeface="Futura Md BT"/>
                        </a:defRPr>
                      </a:lvl1pPr>
                      <a:lvl2pPr marL="457200" algn="l" defTabSz="914400" rtl="0" eaLnBrk="1" latinLnBrk="0" hangingPunct="1">
                        <a:defRPr sz="1800" kern="1200">
                          <a:solidFill>
                            <a:schemeClr val="dk1"/>
                          </a:solidFill>
                          <a:latin typeface="Futura Md BT"/>
                        </a:defRPr>
                      </a:lvl2pPr>
                      <a:lvl3pPr marL="914400" algn="l" defTabSz="914400" rtl="0" eaLnBrk="1" latinLnBrk="0" hangingPunct="1">
                        <a:defRPr sz="1800" kern="1200">
                          <a:solidFill>
                            <a:schemeClr val="dk1"/>
                          </a:solidFill>
                          <a:latin typeface="Futura Md BT"/>
                        </a:defRPr>
                      </a:lvl3pPr>
                      <a:lvl4pPr marL="1371600" algn="l" defTabSz="914400" rtl="0" eaLnBrk="1" latinLnBrk="0" hangingPunct="1">
                        <a:defRPr sz="1800" kern="1200">
                          <a:solidFill>
                            <a:schemeClr val="dk1"/>
                          </a:solidFill>
                          <a:latin typeface="Futura Md BT"/>
                        </a:defRPr>
                      </a:lvl4pPr>
                      <a:lvl5pPr marL="1828800" algn="l" defTabSz="914400" rtl="0" eaLnBrk="1" latinLnBrk="0" hangingPunct="1">
                        <a:defRPr sz="1800" kern="1200">
                          <a:solidFill>
                            <a:schemeClr val="dk1"/>
                          </a:solidFill>
                          <a:latin typeface="Futura Md BT"/>
                        </a:defRPr>
                      </a:lvl5pPr>
                      <a:lvl6pPr marL="2286000" algn="l" defTabSz="914400" rtl="0" eaLnBrk="1" latinLnBrk="0" hangingPunct="1">
                        <a:defRPr sz="1800" kern="1200">
                          <a:solidFill>
                            <a:schemeClr val="dk1"/>
                          </a:solidFill>
                          <a:latin typeface="Futura Md BT"/>
                        </a:defRPr>
                      </a:lvl6pPr>
                      <a:lvl7pPr marL="2743200" algn="l" defTabSz="914400" rtl="0" eaLnBrk="1" latinLnBrk="0" hangingPunct="1">
                        <a:defRPr sz="1800" kern="1200">
                          <a:solidFill>
                            <a:schemeClr val="dk1"/>
                          </a:solidFill>
                          <a:latin typeface="Futura Md BT"/>
                        </a:defRPr>
                      </a:lvl7pPr>
                      <a:lvl8pPr marL="3200400" algn="l" defTabSz="914400" rtl="0" eaLnBrk="1" latinLnBrk="0" hangingPunct="1">
                        <a:defRPr sz="1800" kern="1200">
                          <a:solidFill>
                            <a:schemeClr val="dk1"/>
                          </a:solidFill>
                          <a:latin typeface="Futura Md BT"/>
                        </a:defRPr>
                      </a:lvl8pPr>
                      <a:lvl9pPr marL="3657600" algn="l" defTabSz="914400" rtl="0" eaLnBrk="1" latinLnBrk="0" hangingPunct="1">
                        <a:defRPr sz="1800" kern="1200">
                          <a:solidFill>
                            <a:schemeClr val="dk1"/>
                          </a:solidFill>
                          <a:latin typeface="Futura Md BT"/>
                        </a:defRPr>
                      </a:lvl9pPr>
                    </a:lstStyle>
                    <a:p>
                      <a:pPr algn="l" fontAlgn="b"/>
                      <a:r>
                        <a:rPr lang="de-CH" sz="1800" b="1" u="none" strike="noStrike" dirty="0">
                          <a:effectLst/>
                          <a:latin typeface="+mn-lt"/>
                          <a:cs typeface="Arial" panose="020B0604020202020204" pitchFamily="34" charset="0"/>
                        </a:rPr>
                        <a:t>LU</a:t>
                      </a:r>
                      <a:endParaRPr lang="de-CH" sz="1800" b="1" i="0" u="none" strike="noStrike" dirty="0">
                        <a:solidFill>
                          <a:srgbClr val="000000"/>
                        </a:solidFill>
                        <a:effectLst/>
                        <a:latin typeface="+mn-lt"/>
                        <a:cs typeface="Arial" panose="020B0604020202020204" pitchFamily="34" charset="0"/>
                      </a:endParaRPr>
                    </a:p>
                  </a:txBody>
                  <a:tcPr marL="9524" marR="9524" marT="952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Futura Md BT"/>
                        </a:defRPr>
                      </a:lvl1pPr>
                      <a:lvl2pPr marL="457200" algn="l" defTabSz="914400" rtl="0" eaLnBrk="1" latinLnBrk="0" hangingPunct="1">
                        <a:defRPr sz="1800" kern="1200">
                          <a:solidFill>
                            <a:schemeClr val="dk1"/>
                          </a:solidFill>
                          <a:latin typeface="Futura Md BT"/>
                        </a:defRPr>
                      </a:lvl2pPr>
                      <a:lvl3pPr marL="914400" algn="l" defTabSz="914400" rtl="0" eaLnBrk="1" latinLnBrk="0" hangingPunct="1">
                        <a:defRPr sz="1800" kern="1200">
                          <a:solidFill>
                            <a:schemeClr val="dk1"/>
                          </a:solidFill>
                          <a:latin typeface="Futura Md BT"/>
                        </a:defRPr>
                      </a:lvl3pPr>
                      <a:lvl4pPr marL="1371600" algn="l" defTabSz="914400" rtl="0" eaLnBrk="1" latinLnBrk="0" hangingPunct="1">
                        <a:defRPr sz="1800" kern="1200">
                          <a:solidFill>
                            <a:schemeClr val="dk1"/>
                          </a:solidFill>
                          <a:latin typeface="Futura Md BT"/>
                        </a:defRPr>
                      </a:lvl4pPr>
                      <a:lvl5pPr marL="1828800" algn="l" defTabSz="914400" rtl="0" eaLnBrk="1" latinLnBrk="0" hangingPunct="1">
                        <a:defRPr sz="1800" kern="1200">
                          <a:solidFill>
                            <a:schemeClr val="dk1"/>
                          </a:solidFill>
                          <a:latin typeface="Futura Md BT"/>
                        </a:defRPr>
                      </a:lvl5pPr>
                      <a:lvl6pPr marL="2286000" algn="l" defTabSz="914400" rtl="0" eaLnBrk="1" latinLnBrk="0" hangingPunct="1">
                        <a:defRPr sz="1800" kern="1200">
                          <a:solidFill>
                            <a:schemeClr val="dk1"/>
                          </a:solidFill>
                          <a:latin typeface="Futura Md BT"/>
                        </a:defRPr>
                      </a:lvl6pPr>
                      <a:lvl7pPr marL="2743200" algn="l" defTabSz="914400" rtl="0" eaLnBrk="1" latinLnBrk="0" hangingPunct="1">
                        <a:defRPr sz="1800" kern="1200">
                          <a:solidFill>
                            <a:schemeClr val="dk1"/>
                          </a:solidFill>
                          <a:latin typeface="Futura Md BT"/>
                        </a:defRPr>
                      </a:lvl7pPr>
                      <a:lvl8pPr marL="3200400" algn="l" defTabSz="914400" rtl="0" eaLnBrk="1" latinLnBrk="0" hangingPunct="1">
                        <a:defRPr sz="1800" kern="1200">
                          <a:solidFill>
                            <a:schemeClr val="dk1"/>
                          </a:solidFill>
                          <a:latin typeface="Futura Md BT"/>
                        </a:defRPr>
                      </a:lvl8pPr>
                      <a:lvl9pPr marL="3657600" algn="l" defTabSz="914400" rtl="0" eaLnBrk="1" latinLnBrk="0" hangingPunct="1">
                        <a:defRPr sz="1800" kern="1200">
                          <a:solidFill>
                            <a:schemeClr val="dk1"/>
                          </a:solidFill>
                          <a:latin typeface="Futura Md BT"/>
                        </a:defRPr>
                      </a:lvl9pPr>
                    </a:lstStyle>
                    <a:p>
                      <a:pPr algn="r" fontAlgn="b"/>
                      <a:r>
                        <a:rPr lang="de-CH" sz="1800" u="none" strike="noStrike" dirty="0">
                          <a:effectLst/>
                          <a:latin typeface="+mn-lt"/>
                          <a:cs typeface="Arial" panose="020B0604020202020204" pitchFamily="34" charset="0"/>
                        </a:rPr>
                        <a:t>15.3%</a:t>
                      </a:r>
                      <a:endParaRPr lang="de-CH" sz="1800" b="0" i="0" u="none" strike="noStrike" dirty="0">
                        <a:solidFill>
                          <a:srgbClr val="000000"/>
                        </a:solidFill>
                        <a:effectLst/>
                        <a:latin typeface="+mn-lt"/>
                        <a:cs typeface="Arial" panose="020B0604020202020204" pitchFamily="34" charset="0"/>
                      </a:endParaRPr>
                    </a:p>
                  </a:txBody>
                  <a:tcPr marL="9524" marR="257139" marT="952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Futura Md BT"/>
                        </a:defRPr>
                      </a:lvl1pPr>
                      <a:lvl2pPr marL="457200" algn="l" defTabSz="914400" rtl="0" eaLnBrk="1" latinLnBrk="0" hangingPunct="1">
                        <a:defRPr sz="1800" kern="1200">
                          <a:solidFill>
                            <a:schemeClr val="dk1"/>
                          </a:solidFill>
                          <a:latin typeface="Futura Md BT"/>
                        </a:defRPr>
                      </a:lvl2pPr>
                      <a:lvl3pPr marL="914400" algn="l" defTabSz="914400" rtl="0" eaLnBrk="1" latinLnBrk="0" hangingPunct="1">
                        <a:defRPr sz="1800" kern="1200">
                          <a:solidFill>
                            <a:schemeClr val="dk1"/>
                          </a:solidFill>
                          <a:latin typeface="Futura Md BT"/>
                        </a:defRPr>
                      </a:lvl3pPr>
                      <a:lvl4pPr marL="1371600" algn="l" defTabSz="914400" rtl="0" eaLnBrk="1" latinLnBrk="0" hangingPunct="1">
                        <a:defRPr sz="1800" kern="1200">
                          <a:solidFill>
                            <a:schemeClr val="dk1"/>
                          </a:solidFill>
                          <a:latin typeface="Futura Md BT"/>
                        </a:defRPr>
                      </a:lvl4pPr>
                      <a:lvl5pPr marL="1828800" algn="l" defTabSz="914400" rtl="0" eaLnBrk="1" latinLnBrk="0" hangingPunct="1">
                        <a:defRPr sz="1800" kern="1200">
                          <a:solidFill>
                            <a:schemeClr val="dk1"/>
                          </a:solidFill>
                          <a:latin typeface="Futura Md BT"/>
                        </a:defRPr>
                      </a:lvl5pPr>
                      <a:lvl6pPr marL="2286000" algn="l" defTabSz="914400" rtl="0" eaLnBrk="1" latinLnBrk="0" hangingPunct="1">
                        <a:defRPr sz="1800" kern="1200">
                          <a:solidFill>
                            <a:schemeClr val="dk1"/>
                          </a:solidFill>
                          <a:latin typeface="Futura Md BT"/>
                        </a:defRPr>
                      </a:lvl6pPr>
                      <a:lvl7pPr marL="2743200" algn="l" defTabSz="914400" rtl="0" eaLnBrk="1" latinLnBrk="0" hangingPunct="1">
                        <a:defRPr sz="1800" kern="1200">
                          <a:solidFill>
                            <a:schemeClr val="dk1"/>
                          </a:solidFill>
                          <a:latin typeface="Futura Md BT"/>
                        </a:defRPr>
                      </a:lvl7pPr>
                      <a:lvl8pPr marL="3200400" algn="l" defTabSz="914400" rtl="0" eaLnBrk="1" latinLnBrk="0" hangingPunct="1">
                        <a:defRPr sz="1800" kern="1200">
                          <a:solidFill>
                            <a:schemeClr val="dk1"/>
                          </a:solidFill>
                          <a:latin typeface="Futura Md BT"/>
                        </a:defRPr>
                      </a:lvl8pPr>
                      <a:lvl9pPr marL="3657600" algn="l" defTabSz="914400" rtl="0" eaLnBrk="1" latinLnBrk="0" hangingPunct="1">
                        <a:defRPr sz="1800" kern="1200">
                          <a:solidFill>
                            <a:schemeClr val="dk1"/>
                          </a:solidFill>
                          <a:latin typeface="Futura Md BT"/>
                        </a:defRPr>
                      </a:lvl9pPr>
                    </a:lstStyle>
                    <a:p>
                      <a:pPr marL="72000" algn="l" fontAlgn="b"/>
                      <a:r>
                        <a:rPr lang="de-CH" sz="1800" u="none" strike="noStrike" dirty="0">
                          <a:effectLst/>
                          <a:latin typeface="+mn-lt"/>
                          <a:cs typeface="Arial" panose="020B0604020202020204" pitchFamily="34" charset="0"/>
                        </a:rPr>
                        <a:t>ökonomische Kriterien</a:t>
                      </a:r>
                    </a:p>
                  </a:txBody>
                  <a:tcPr marL="9524" marR="9524" marT="952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Futura Md BT"/>
                        </a:defRPr>
                      </a:lvl1pPr>
                      <a:lvl2pPr marL="457200" algn="l" defTabSz="914400" rtl="0" eaLnBrk="1" latinLnBrk="0" hangingPunct="1">
                        <a:defRPr sz="1800" kern="1200">
                          <a:solidFill>
                            <a:schemeClr val="dk1"/>
                          </a:solidFill>
                          <a:latin typeface="Futura Md BT"/>
                        </a:defRPr>
                      </a:lvl2pPr>
                      <a:lvl3pPr marL="914400" algn="l" defTabSz="914400" rtl="0" eaLnBrk="1" latinLnBrk="0" hangingPunct="1">
                        <a:defRPr sz="1800" kern="1200">
                          <a:solidFill>
                            <a:schemeClr val="dk1"/>
                          </a:solidFill>
                          <a:latin typeface="Futura Md BT"/>
                        </a:defRPr>
                      </a:lvl3pPr>
                      <a:lvl4pPr marL="1371600" algn="l" defTabSz="914400" rtl="0" eaLnBrk="1" latinLnBrk="0" hangingPunct="1">
                        <a:defRPr sz="1800" kern="1200">
                          <a:solidFill>
                            <a:schemeClr val="dk1"/>
                          </a:solidFill>
                          <a:latin typeface="Futura Md BT"/>
                        </a:defRPr>
                      </a:lvl4pPr>
                      <a:lvl5pPr marL="1828800" algn="l" defTabSz="914400" rtl="0" eaLnBrk="1" latinLnBrk="0" hangingPunct="1">
                        <a:defRPr sz="1800" kern="1200">
                          <a:solidFill>
                            <a:schemeClr val="dk1"/>
                          </a:solidFill>
                          <a:latin typeface="Futura Md BT"/>
                        </a:defRPr>
                      </a:lvl5pPr>
                      <a:lvl6pPr marL="2286000" algn="l" defTabSz="914400" rtl="0" eaLnBrk="1" latinLnBrk="0" hangingPunct="1">
                        <a:defRPr sz="1800" kern="1200">
                          <a:solidFill>
                            <a:schemeClr val="dk1"/>
                          </a:solidFill>
                          <a:latin typeface="Futura Md BT"/>
                        </a:defRPr>
                      </a:lvl6pPr>
                      <a:lvl7pPr marL="2743200" algn="l" defTabSz="914400" rtl="0" eaLnBrk="1" latinLnBrk="0" hangingPunct="1">
                        <a:defRPr sz="1800" kern="1200">
                          <a:solidFill>
                            <a:schemeClr val="dk1"/>
                          </a:solidFill>
                          <a:latin typeface="Futura Md BT"/>
                        </a:defRPr>
                      </a:lvl7pPr>
                      <a:lvl8pPr marL="3200400" algn="l" defTabSz="914400" rtl="0" eaLnBrk="1" latinLnBrk="0" hangingPunct="1">
                        <a:defRPr sz="1800" kern="1200">
                          <a:solidFill>
                            <a:schemeClr val="dk1"/>
                          </a:solidFill>
                          <a:latin typeface="Futura Md BT"/>
                        </a:defRPr>
                      </a:lvl8pPr>
                      <a:lvl9pPr marL="3657600" algn="l" defTabSz="914400" rtl="0" eaLnBrk="1" latinLnBrk="0" hangingPunct="1">
                        <a:defRPr sz="1800" kern="1200">
                          <a:solidFill>
                            <a:schemeClr val="dk1"/>
                          </a:solidFill>
                          <a:latin typeface="Futura Md BT"/>
                        </a:defRPr>
                      </a:lvl9pPr>
                    </a:lstStyle>
                    <a:p>
                      <a:pPr algn="l" fontAlgn="b"/>
                      <a:endParaRPr lang="de-CH" sz="1800" b="0" i="0" u="none" strike="noStrike" dirty="0">
                        <a:solidFill>
                          <a:schemeClr val="bg1"/>
                        </a:solidFill>
                        <a:effectLst/>
                        <a:latin typeface="+mn-lt"/>
                        <a:cs typeface="Arial" panose="020B0604020202020204" pitchFamily="34" charset="0"/>
                      </a:endParaRPr>
                    </a:p>
                  </a:txBody>
                  <a:tcPr marL="9524" marR="9524" marT="952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Futura Md BT"/>
                        </a:defRPr>
                      </a:lvl1pPr>
                      <a:lvl2pPr marL="457200" algn="l" defTabSz="914400" rtl="0" eaLnBrk="1" latinLnBrk="0" hangingPunct="1">
                        <a:defRPr sz="1800" kern="1200">
                          <a:solidFill>
                            <a:schemeClr val="dk1"/>
                          </a:solidFill>
                          <a:latin typeface="Futura Md BT"/>
                        </a:defRPr>
                      </a:lvl2pPr>
                      <a:lvl3pPr marL="914400" algn="l" defTabSz="914400" rtl="0" eaLnBrk="1" latinLnBrk="0" hangingPunct="1">
                        <a:defRPr sz="1800" kern="1200">
                          <a:solidFill>
                            <a:schemeClr val="dk1"/>
                          </a:solidFill>
                          <a:latin typeface="Futura Md BT"/>
                        </a:defRPr>
                      </a:lvl3pPr>
                      <a:lvl4pPr marL="1371600" algn="l" defTabSz="914400" rtl="0" eaLnBrk="1" latinLnBrk="0" hangingPunct="1">
                        <a:defRPr sz="1800" kern="1200">
                          <a:solidFill>
                            <a:schemeClr val="dk1"/>
                          </a:solidFill>
                          <a:latin typeface="Futura Md BT"/>
                        </a:defRPr>
                      </a:lvl4pPr>
                      <a:lvl5pPr marL="1828800" algn="l" defTabSz="914400" rtl="0" eaLnBrk="1" latinLnBrk="0" hangingPunct="1">
                        <a:defRPr sz="1800" kern="1200">
                          <a:solidFill>
                            <a:schemeClr val="dk1"/>
                          </a:solidFill>
                          <a:latin typeface="Futura Md BT"/>
                        </a:defRPr>
                      </a:lvl5pPr>
                      <a:lvl6pPr marL="2286000" algn="l" defTabSz="914400" rtl="0" eaLnBrk="1" latinLnBrk="0" hangingPunct="1">
                        <a:defRPr sz="1800" kern="1200">
                          <a:solidFill>
                            <a:schemeClr val="dk1"/>
                          </a:solidFill>
                          <a:latin typeface="Futura Md BT"/>
                        </a:defRPr>
                      </a:lvl6pPr>
                      <a:lvl7pPr marL="2743200" algn="l" defTabSz="914400" rtl="0" eaLnBrk="1" latinLnBrk="0" hangingPunct="1">
                        <a:defRPr sz="1800" kern="1200">
                          <a:solidFill>
                            <a:schemeClr val="dk1"/>
                          </a:solidFill>
                          <a:latin typeface="Futura Md BT"/>
                        </a:defRPr>
                      </a:lvl7pPr>
                      <a:lvl8pPr marL="3200400" algn="l" defTabSz="914400" rtl="0" eaLnBrk="1" latinLnBrk="0" hangingPunct="1">
                        <a:defRPr sz="1800" kern="1200">
                          <a:solidFill>
                            <a:schemeClr val="dk1"/>
                          </a:solidFill>
                          <a:latin typeface="Futura Md BT"/>
                        </a:defRPr>
                      </a:lvl8pPr>
                      <a:lvl9pPr marL="3657600" algn="l" defTabSz="914400" rtl="0" eaLnBrk="1" latinLnBrk="0" hangingPunct="1">
                        <a:defRPr sz="1800" kern="1200">
                          <a:solidFill>
                            <a:schemeClr val="dk1"/>
                          </a:solidFill>
                          <a:latin typeface="Futura Md BT"/>
                        </a:defRPr>
                      </a:lvl9pPr>
                    </a:lstStyle>
                    <a:p>
                      <a:pPr algn="l" fontAlgn="b"/>
                      <a:r>
                        <a:rPr lang="de-CH" sz="1800" b="1" i="0" u="none" strike="noStrike" dirty="0">
                          <a:solidFill>
                            <a:schemeClr val="dk1"/>
                          </a:solidFill>
                          <a:effectLst/>
                          <a:latin typeface="+mn-lt"/>
                          <a:cs typeface="Arial" panose="020B0604020202020204" pitchFamily="34" charset="0"/>
                        </a:rPr>
                        <a:t>NW</a:t>
                      </a:r>
                      <a:endParaRPr lang="de-CH" sz="1800" b="1" i="0" u="none" strike="noStrike" dirty="0">
                        <a:solidFill>
                          <a:srgbClr val="000000"/>
                        </a:solidFill>
                        <a:effectLst/>
                        <a:latin typeface="+mn-lt"/>
                        <a:cs typeface="Arial" panose="020B0604020202020204" pitchFamily="34" charset="0"/>
                      </a:endParaRPr>
                    </a:p>
                  </a:txBody>
                  <a:tcPr marL="9524" marR="9524" marT="952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Futura Md BT"/>
                        </a:defRPr>
                      </a:lvl1pPr>
                      <a:lvl2pPr marL="457200" algn="l" defTabSz="914400" rtl="0" eaLnBrk="1" latinLnBrk="0" hangingPunct="1">
                        <a:defRPr sz="1800" kern="1200">
                          <a:solidFill>
                            <a:schemeClr val="dk1"/>
                          </a:solidFill>
                          <a:latin typeface="Futura Md BT"/>
                        </a:defRPr>
                      </a:lvl2pPr>
                      <a:lvl3pPr marL="914400" algn="l" defTabSz="914400" rtl="0" eaLnBrk="1" latinLnBrk="0" hangingPunct="1">
                        <a:defRPr sz="1800" kern="1200">
                          <a:solidFill>
                            <a:schemeClr val="dk1"/>
                          </a:solidFill>
                          <a:latin typeface="Futura Md BT"/>
                        </a:defRPr>
                      </a:lvl3pPr>
                      <a:lvl4pPr marL="1371600" algn="l" defTabSz="914400" rtl="0" eaLnBrk="1" latinLnBrk="0" hangingPunct="1">
                        <a:defRPr sz="1800" kern="1200">
                          <a:solidFill>
                            <a:schemeClr val="dk1"/>
                          </a:solidFill>
                          <a:latin typeface="Futura Md BT"/>
                        </a:defRPr>
                      </a:lvl4pPr>
                      <a:lvl5pPr marL="1828800" algn="l" defTabSz="914400" rtl="0" eaLnBrk="1" latinLnBrk="0" hangingPunct="1">
                        <a:defRPr sz="1800" kern="1200">
                          <a:solidFill>
                            <a:schemeClr val="dk1"/>
                          </a:solidFill>
                          <a:latin typeface="Futura Md BT"/>
                        </a:defRPr>
                      </a:lvl5pPr>
                      <a:lvl6pPr marL="2286000" algn="l" defTabSz="914400" rtl="0" eaLnBrk="1" latinLnBrk="0" hangingPunct="1">
                        <a:defRPr sz="1800" kern="1200">
                          <a:solidFill>
                            <a:schemeClr val="dk1"/>
                          </a:solidFill>
                          <a:latin typeface="Futura Md BT"/>
                        </a:defRPr>
                      </a:lvl6pPr>
                      <a:lvl7pPr marL="2743200" algn="l" defTabSz="914400" rtl="0" eaLnBrk="1" latinLnBrk="0" hangingPunct="1">
                        <a:defRPr sz="1800" kern="1200">
                          <a:solidFill>
                            <a:schemeClr val="dk1"/>
                          </a:solidFill>
                          <a:latin typeface="Futura Md BT"/>
                        </a:defRPr>
                      </a:lvl7pPr>
                      <a:lvl8pPr marL="3200400" algn="l" defTabSz="914400" rtl="0" eaLnBrk="1" latinLnBrk="0" hangingPunct="1">
                        <a:defRPr sz="1800" kern="1200">
                          <a:solidFill>
                            <a:schemeClr val="dk1"/>
                          </a:solidFill>
                          <a:latin typeface="Futura Md BT"/>
                        </a:defRPr>
                      </a:lvl8pPr>
                      <a:lvl9pPr marL="3657600" algn="l" defTabSz="914400" rtl="0" eaLnBrk="1" latinLnBrk="0" hangingPunct="1">
                        <a:defRPr sz="1800" kern="1200">
                          <a:solidFill>
                            <a:schemeClr val="dk1"/>
                          </a:solidFill>
                          <a:latin typeface="Futura Md BT"/>
                        </a:defRPr>
                      </a:lvl9pPr>
                    </a:lstStyle>
                    <a:p>
                      <a:pPr algn="r" fontAlgn="b"/>
                      <a:r>
                        <a:rPr lang="de-CH" sz="1800" u="none" strike="noStrike" dirty="0">
                          <a:effectLst/>
                          <a:latin typeface="+mn-lt"/>
                          <a:cs typeface="Arial" panose="020B0604020202020204" pitchFamily="34" charset="0"/>
                        </a:rPr>
                        <a:t>3.5%</a:t>
                      </a:r>
                      <a:endParaRPr lang="de-CH" sz="1800" b="0" i="0" u="none" strike="noStrike" dirty="0">
                        <a:solidFill>
                          <a:srgbClr val="000000"/>
                        </a:solidFill>
                        <a:effectLst/>
                        <a:latin typeface="+mn-lt"/>
                        <a:cs typeface="Arial" panose="020B0604020202020204" pitchFamily="34" charset="0"/>
                      </a:endParaRPr>
                    </a:p>
                  </a:txBody>
                  <a:tcPr marL="9524" marR="257139" marT="952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Futura Md BT"/>
                        </a:defRPr>
                      </a:lvl1pPr>
                      <a:lvl2pPr marL="457200" algn="l" defTabSz="914400" rtl="0" eaLnBrk="1" latinLnBrk="0" hangingPunct="1">
                        <a:defRPr sz="1800" kern="1200">
                          <a:solidFill>
                            <a:schemeClr val="dk1"/>
                          </a:solidFill>
                          <a:latin typeface="Futura Md BT"/>
                        </a:defRPr>
                      </a:lvl2pPr>
                      <a:lvl3pPr marL="914400" algn="l" defTabSz="914400" rtl="0" eaLnBrk="1" latinLnBrk="0" hangingPunct="1">
                        <a:defRPr sz="1800" kern="1200">
                          <a:solidFill>
                            <a:schemeClr val="dk1"/>
                          </a:solidFill>
                          <a:latin typeface="Futura Md BT"/>
                        </a:defRPr>
                      </a:lvl3pPr>
                      <a:lvl4pPr marL="1371600" algn="l" defTabSz="914400" rtl="0" eaLnBrk="1" latinLnBrk="0" hangingPunct="1">
                        <a:defRPr sz="1800" kern="1200">
                          <a:solidFill>
                            <a:schemeClr val="dk1"/>
                          </a:solidFill>
                          <a:latin typeface="Futura Md BT"/>
                        </a:defRPr>
                      </a:lvl4pPr>
                      <a:lvl5pPr marL="1828800" algn="l" defTabSz="914400" rtl="0" eaLnBrk="1" latinLnBrk="0" hangingPunct="1">
                        <a:defRPr sz="1800" kern="1200">
                          <a:solidFill>
                            <a:schemeClr val="dk1"/>
                          </a:solidFill>
                          <a:latin typeface="Futura Md BT"/>
                        </a:defRPr>
                      </a:lvl5pPr>
                      <a:lvl6pPr marL="2286000" algn="l" defTabSz="914400" rtl="0" eaLnBrk="1" latinLnBrk="0" hangingPunct="1">
                        <a:defRPr sz="1800" kern="1200">
                          <a:solidFill>
                            <a:schemeClr val="dk1"/>
                          </a:solidFill>
                          <a:latin typeface="Futura Md BT"/>
                        </a:defRPr>
                      </a:lvl6pPr>
                      <a:lvl7pPr marL="2743200" algn="l" defTabSz="914400" rtl="0" eaLnBrk="1" latinLnBrk="0" hangingPunct="1">
                        <a:defRPr sz="1800" kern="1200">
                          <a:solidFill>
                            <a:schemeClr val="dk1"/>
                          </a:solidFill>
                          <a:latin typeface="Futura Md BT"/>
                        </a:defRPr>
                      </a:lvl7pPr>
                      <a:lvl8pPr marL="3200400" algn="l" defTabSz="914400" rtl="0" eaLnBrk="1" latinLnBrk="0" hangingPunct="1">
                        <a:defRPr sz="1800" kern="1200">
                          <a:solidFill>
                            <a:schemeClr val="dk1"/>
                          </a:solidFill>
                          <a:latin typeface="Futura Md BT"/>
                        </a:defRPr>
                      </a:lvl8pPr>
                      <a:lvl9pPr marL="3657600" algn="l" defTabSz="914400" rtl="0" eaLnBrk="1" latinLnBrk="0" hangingPunct="1">
                        <a:defRPr sz="1800" kern="1200">
                          <a:solidFill>
                            <a:schemeClr val="dk1"/>
                          </a:solidFill>
                          <a:latin typeface="Futura Md BT"/>
                        </a:defRPr>
                      </a:lvl9pPr>
                    </a:lstStyle>
                    <a:p>
                      <a:pPr marL="72000" algn="l" fontAlgn="b"/>
                      <a:r>
                        <a:rPr lang="de-CH" sz="1800" u="none" strike="noStrike" dirty="0">
                          <a:effectLst/>
                          <a:latin typeface="+mn-lt"/>
                          <a:cs typeface="Arial" panose="020B0604020202020204" pitchFamily="34" charset="0"/>
                        </a:rPr>
                        <a:t>potenziell unterbewertet</a:t>
                      </a:r>
                      <a:endParaRPr lang="de-CH" sz="1800" b="0" i="0" u="none" strike="noStrike" dirty="0">
                        <a:solidFill>
                          <a:srgbClr val="000000"/>
                        </a:solidFill>
                        <a:effectLst/>
                        <a:latin typeface="+mn-lt"/>
                        <a:cs typeface="Arial" panose="020B0604020202020204" pitchFamily="34" charset="0"/>
                      </a:endParaRPr>
                    </a:p>
                  </a:txBody>
                  <a:tcPr marL="9524" marR="9524" marT="952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93401">
                <a:tc>
                  <a:txBody>
                    <a:bodyPr/>
                    <a:lstStyle>
                      <a:lvl1pPr marL="0" algn="l" defTabSz="914400" rtl="0" eaLnBrk="1" latinLnBrk="0" hangingPunct="1">
                        <a:defRPr sz="1800" kern="1200">
                          <a:solidFill>
                            <a:schemeClr val="dk1"/>
                          </a:solidFill>
                          <a:latin typeface="Futura Md BT"/>
                        </a:defRPr>
                      </a:lvl1pPr>
                      <a:lvl2pPr marL="457200" algn="l" defTabSz="914400" rtl="0" eaLnBrk="1" latinLnBrk="0" hangingPunct="1">
                        <a:defRPr sz="1800" kern="1200">
                          <a:solidFill>
                            <a:schemeClr val="dk1"/>
                          </a:solidFill>
                          <a:latin typeface="Futura Md BT"/>
                        </a:defRPr>
                      </a:lvl2pPr>
                      <a:lvl3pPr marL="914400" algn="l" defTabSz="914400" rtl="0" eaLnBrk="1" latinLnBrk="0" hangingPunct="1">
                        <a:defRPr sz="1800" kern="1200">
                          <a:solidFill>
                            <a:schemeClr val="dk1"/>
                          </a:solidFill>
                          <a:latin typeface="Futura Md BT"/>
                        </a:defRPr>
                      </a:lvl3pPr>
                      <a:lvl4pPr marL="1371600" algn="l" defTabSz="914400" rtl="0" eaLnBrk="1" latinLnBrk="0" hangingPunct="1">
                        <a:defRPr sz="1800" kern="1200">
                          <a:solidFill>
                            <a:schemeClr val="dk1"/>
                          </a:solidFill>
                          <a:latin typeface="Futura Md BT"/>
                        </a:defRPr>
                      </a:lvl4pPr>
                      <a:lvl5pPr marL="1828800" algn="l" defTabSz="914400" rtl="0" eaLnBrk="1" latinLnBrk="0" hangingPunct="1">
                        <a:defRPr sz="1800" kern="1200">
                          <a:solidFill>
                            <a:schemeClr val="dk1"/>
                          </a:solidFill>
                          <a:latin typeface="Futura Md BT"/>
                        </a:defRPr>
                      </a:lvl5pPr>
                      <a:lvl6pPr marL="2286000" algn="l" defTabSz="914400" rtl="0" eaLnBrk="1" latinLnBrk="0" hangingPunct="1">
                        <a:defRPr sz="1800" kern="1200">
                          <a:solidFill>
                            <a:schemeClr val="dk1"/>
                          </a:solidFill>
                          <a:latin typeface="Futura Md BT"/>
                        </a:defRPr>
                      </a:lvl6pPr>
                      <a:lvl7pPr marL="2743200" algn="l" defTabSz="914400" rtl="0" eaLnBrk="1" latinLnBrk="0" hangingPunct="1">
                        <a:defRPr sz="1800" kern="1200">
                          <a:solidFill>
                            <a:schemeClr val="dk1"/>
                          </a:solidFill>
                          <a:latin typeface="Futura Md BT"/>
                        </a:defRPr>
                      </a:lvl7pPr>
                      <a:lvl8pPr marL="3200400" algn="l" defTabSz="914400" rtl="0" eaLnBrk="1" latinLnBrk="0" hangingPunct="1">
                        <a:defRPr sz="1800" kern="1200">
                          <a:solidFill>
                            <a:schemeClr val="dk1"/>
                          </a:solidFill>
                          <a:latin typeface="Futura Md BT"/>
                        </a:defRPr>
                      </a:lvl8pPr>
                      <a:lvl9pPr marL="3657600" algn="l" defTabSz="914400" rtl="0" eaLnBrk="1" latinLnBrk="0" hangingPunct="1">
                        <a:defRPr sz="1800" kern="1200">
                          <a:solidFill>
                            <a:schemeClr val="dk1"/>
                          </a:solidFill>
                          <a:latin typeface="Futura Md BT"/>
                        </a:defRPr>
                      </a:lvl9pPr>
                    </a:lstStyle>
                    <a:p>
                      <a:pPr algn="l" fontAlgn="b"/>
                      <a:r>
                        <a:rPr lang="de-CH" sz="1800" b="1" i="0" u="none" strike="noStrike" dirty="0">
                          <a:solidFill>
                            <a:srgbClr val="000000"/>
                          </a:solidFill>
                          <a:effectLst/>
                          <a:latin typeface="+mn-lt"/>
                          <a:cs typeface="Arial" panose="020B0604020202020204" pitchFamily="34" charset="0"/>
                        </a:rPr>
                        <a:t>BS</a:t>
                      </a:r>
                    </a:p>
                  </a:txBody>
                  <a:tcPr marL="9524" marR="9524" marT="952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Futura Md BT"/>
                        </a:defRPr>
                      </a:lvl1pPr>
                      <a:lvl2pPr marL="457200" algn="l" defTabSz="914400" rtl="0" eaLnBrk="1" latinLnBrk="0" hangingPunct="1">
                        <a:defRPr sz="1800" kern="1200">
                          <a:solidFill>
                            <a:schemeClr val="dk1"/>
                          </a:solidFill>
                          <a:latin typeface="Futura Md BT"/>
                        </a:defRPr>
                      </a:lvl2pPr>
                      <a:lvl3pPr marL="914400" algn="l" defTabSz="914400" rtl="0" eaLnBrk="1" latinLnBrk="0" hangingPunct="1">
                        <a:defRPr sz="1800" kern="1200">
                          <a:solidFill>
                            <a:schemeClr val="dk1"/>
                          </a:solidFill>
                          <a:latin typeface="Futura Md BT"/>
                        </a:defRPr>
                      </a:lvl3pPr>
                      <a:lvl4pPr marL="1371600" algn="l" defTabSz="914400" rtl="0" eaLnBrk="1" latinLnBrk="0" hangingPunct="1">
                        <a:defRPr sz="1800" kern="1200">
                          <a:solidFill>
                            <a:schemeClr val="dk1"/>
                          </a:solidFill>
                          <a:latin typeface="Futura Md BT"/>
                        </a:defRPr>
                      </a:lvl4pPr>
                      <a:lvl5pPr marL="1828800" algn="l" defTabSz="914400" rtl="0" eaLnBrk="1" latinLnBrk="0" hangingPunct="1">
                        <a:defRPr sz="1800" kern="1200">
                          <a:solidFill>
                            <a:schemeClr val="dk1"/>
                          </a:solidFill>
                          <a:latin typeface="Futura Md BT"/>
                        </a:defRPr>
                      </a:lvl5pPr>
                      <a:lvl6pPr marL="2286000" algn="l" defTabSz="914400" rtl="0" eaLnBrk="1" latinLnBrk="0" hangingPunct="1">
                        <a:defRPr sz="1800" kern="1200">
                          <a:solidFill>
                            <a:schemeClr val="dk1"/>
                          </a:solidFill>
                          <a:latin typeface="Futura Md BT"/>
                        </a:defRPr>
                      </a:lvl6pPr>
                      <a:lvl7pPr marL="2743200" algn="l" defTabSz="914400" rtl="0" eaLnBrk="1" latinLnBrk="0" hangingPunct="1">
                        <a:defRPr sz="1800" kern="1200">
                          <a:solidFill>
                            <a:schemeClr val="dk1"/>
                          </a:solidFill>
                          <a:latin typeface="Futura Md BT"/>
                        </a:defRPr>
                      </a:lvl7pPr>
                      <a:lvl8pPr marL="3200400" algn="l" defTabSz="914400" rtl="0" eaLnBrk="1" latinLnBrk="0" hangingPunct="1">
                        <a:defRPr sz="1800" kern="1200">
                          <a:solidFill>
                            <a:schemeClr val="dk1"/>
                          </a:solidFill>
                          <a:latin typeface="Futura Md BT"/>
                        </a:defRPr>
                      </a:lvl8pPr>
                      <a:lvl9pPr marL="3657600" algn="l" defTabSz="914400" rtl="0" eaLnBrk="1" latinLnBrk="0" hangingPunct="1">
                        <a:defRPr sz="1800" kern="1200">
                          <a:solidFill>
                            <a:schemeClr val="dk1"/>
                          </a:solidFill>
                          <a:latin typeface="Futura Md BT"/>
                        </a:defRPr>
                      </a:lvl9pPr>
                    </a:lstStyle>
                    <a:p>
                      <a:pPr algn="r" fontAlgn="b"/>
                      <a:r>
                        <a:rPr lang="de-CH" sz="1800" u="none" strike="noStrike" dirty="0">
                          <a:effectLst/>
                          <a:latin typeface="+mn-lt"/>
                          <a:cs typeface="Arial" panose="020B0604020202020204" pitchFamily="34" charset="0"/>
                        </a:rPr>
                        <a:t>12.5%</a:t>
                      </a:r>
                      <a:endParaRPr lang="de-CH" sz="1800" b="0" i="0" u="none" strike="noStrike" dirty="0">
                        <a:solidFill>
                          <a:srgbClr val="000000"/>
                        </a:solidFill>
                        <a:effectLst/>
                        <a:latin typeface="+mn-lt"/>
                        <a:cs typeface="Arial" panose="020B0604020202020204" pitchFamily="34" charset="0"/>
                      </a:endParaRPr>
                    </a:p>
                  </a:txBody>
                  <a:tcPr marL="9524" marR="257139" marT="952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Futura Md BT"/>
                        </a:defRPr>
                      </a:lvl1pPr>
                      <a:lvl2pPr marL="457200" algn="l" defTabSz="914400" rtl="0" eaLnBrk="1" latinLnBrk="0" hangingPunct="1">
                        <a:defRPr sz="1800" kern="1200">
                          <a:solidFill>
                            <a:schemeClr val="dk1"/>
                          </a:solidFill>
                          <a:latin typeface="Futura Md BT"/>
                        </a:defRPr>
                      </a:lvl2pPr>
                      <a:lvl3pPr marL="914400" algn="l" defTabSz="914400" rtl="0" eaLnBrk="1" latinLnBrk="0" hangingPunct="1">
                        <a:defRPr sz="1800" kern="1200">
                          <a:solidFill>
                            <a:schemeClr val="dk1"/>
                          </a:solidFill>
                          <a:latin typeface="Futura Md BT"/>
                        </a:defRPr>
                      </a:lvl3pPr>
                      <a:lvl4pPr marL="1371600" algn="l" defTabSz="914400" rtl="0" eaLnBrk="1" latinLnBrk="0" hangingPunct="1">
                        <a:defRPr sz="1800" kern="1200">
                          <a:solidFill>
                            <a:schemeClr val="dk1"/>
                          </a:solidFill>
                          <a:latin typeface="Futura Md BT"/>
                        </a:defRPr>
                      </a:lvl4pPr>
                      <a:lvl5pPr marL="1828800" algn="l" defTabSz="914400" rtl="0" eaLnBrk="1" latinLnBrk="0" hangingPunct="1">
                        <a:defRPr sz="1800" kern="1200">
                          <a:solidFill>
                            <a:schemeClr val="dk1"/>
                          </a:solidFill>
                          <a:latin typeface="Futura Md BT"/>
                        </a:defRPr>
                      </a:lvl5pPr>
                      <a:lvl6pPr marL="2286000" algn="l" defTabSz="914400" rtl="0" eaLnBrk="1" latinLnBrk="0" hangingPunct="1">
                        <a:defRPr sz="1800" kern="1200">
                          <a:solidFill>
                            <a:schemeClr val="dk1"/>
                          </a:solidFill>
                          <a:latin typeface="Futura Md BT"/>
                        </a:defRPr>
                      </a:lvl6pPr>
                      <a:lvl7pPr marL="2743200" algn="l" defTabSz="914400" rtl="0" eaLnBrk="1" latinLnBrk="0" hangingPunct="1">
                        <a:defRPr sz="1800" kern="1200">
                          <a:solidFill>
                            <a:schemeClr val="dk1"/>
                          </a:solidFill>
                          <a:latin typeface="Futura Md BT"/>
                        </a:defRPr>
                      </a:lvl7pPr>
                      <a:lvl8pPr marL="3200400" algn="l" defTabSz="914400" rtl="0" eaLnBrk="1" latinLnBrk="0" hangingPunct="1">
                        <a:defRPr sz="1800" kern="1200">
                          <a:solidFill>
                            <a:schemeClr val="dk1"/>
                          </a:solidFill>
                          <a:latin typeface="Futura Md BT"/>
                        </a:defRPr>
                      </a:lvl8pPr>
                      <a:lvl9pPr marL="3657600" algn="l" defTabSz="914400" rtl="0" eaLnBrk="1" latinLnBrk="0" hangingPunct="1">
                        <a:defRPr sz="1800" kern="1200">
                          <a:solidFill>
                            <a:schemeClr val="dk1"/>
                          </a:solidFill>
                          <a:latin typeface="Futura Md BT"/>
                        </a:defRPr>
                      </a:lvl9pPr>
                    </a:lstStyle>
                    <a:p>
                      <a:pPr marL="72000" algn="l" fontAlgn="b"/>
                      <a:r>
                        <a:rPr lang="de-CH" sz="1800" u="none" strike="noStrike" dirty="0">
                          <a:effectLst/>
                          <a:latin typeface="+mn-lt"/>
                          <a:cs typeface="Arial" panose="020B0604020202020204" pitchFamily="34" charset="0"/>
                        </a:rPr>
                        <a:t>potenziell unterbewertet</a:t>
                      </a:r>
                      <a:endParaRPr lang="de-CH" sz="1800" b="0" i="0" u="none" strike="noStrike" dirty="0">
                        <a:solidFill>
                          <a:srgbClr val="000000"/>
                        </a:solidFill>
                        <a:effectLst/>
                        <a:latin typeface="+mn-lt"/>
                        <a:cs typeface="Arial" panose="020B0604020202020204" pitchFamily="34" charset="0"/>
                      </a:endParaRPr>
                    </a:p>
                  </a:txBody>
                  <a:tcPr marL="9524" marR="9524" marT="952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Futura Md BT"/>
                        </a:defRPr>
                      </a:lvl1pPr>
                      <a:lvl2pPr marL="457200" algn="l" defTabSz="914400" rtl="0" eaLnBrk="1" latinLnBrk="0" hangingPunct="1">
                        <a:defRPr sz="1800" kern="1200">
                          <a:solidFill>
                            <a:schemeClr val="dk1"/>
                          </a:solidFill>
                          <a:latin typeface="Futura Md BT"/>
                        </a:defRPr>
                      </a:lvl2pPr>
                      <a:lvl3pPr marL="914400" algn="l" defTabSz="914400" rtl="0" eaLnBrk="1" latinLnBrk="0" hangingPunct="1">
                        <a:defRPr sz="1800" kern="1200">
                          <a:solidFill>
                            <a:schemeClr val="dk1"/>
                          </a:solidFill>
                          <a:latin typeface="Futura Md BT"/>
                        </a:defRPr>
                      </a:lvl3pPr>
                      <a:lvl4pPr marL="1371600" algn="l" defTabSz="914400" rtl="0" eaLnBrk="1" latinLnBrk="0" hangingPunct="1">
                        <a:defRPr sz="1800" kern="1200">
                          <a:solidFill>
                            <a:schemeClr val="dk1"/>
                          </a:solidFill>
                          <a:latin typeface="Futura Md BT"/>
                        </a:defRPr>
                      </a:lvl4pPr>
                      <a:lvl5pPr marL="1828800" algn="l" defTabSz="914400" rtl="0" eaLnBrk="1" latinLnBrk="0" hangingPunct="1">
                        <a:defRPr sz="1800" kern="1200">
                          <a:solidFill>
                            <a:schemeClr val="dk1"/>
                          </a:solidFill>
                          <a:latin typeface="Futura Md BT"/>
                        </a:defRPr>
                      </a:lvl5pPr>
                      <a:lvl6pPr marL="2286000" algn="l" defTabSz="914400" rtl="0" eaLnBrk="1" latinLnBrk="0" hangingPunct="1">
                        <a:defRPr sz="1800" kern="1200">
                          <a:solidFill>
                            <a:schemeClr val="dk1"/>
                          </a:solidFill>
                          <a:latin typeface="Futura Md BT"/>
                        </a:defRPr>
                      </a:lvl6pPr>
                      <a:lvl7pPr marL="2743200" algn="l" defTabSz="914400" rtl="0" eaLnBrk="1" latinLnBrk="0" hangingPunct="1">
                        <a:defRPr sz="1800" kern="1200">
                          <a:solidFill>
                            <a:schemeClr val="dk1"/>
                          </a:solidFill>
                          <a:latin typeface="Futura Md BT"/>
                        </a:defRPr>
                      </a:lvl7pPr>
                      <a:lvl8pPr marL="3200400" algn="l" defTabSz="914400" rtl="0" eaLnBrk="1" latinLnBrk="0" hangingPunct="1">
                        <a:defRPr sz="1800" kern="1200">
                          <a:solidFill>
                            <a:schemeClr val="dk1"/>
                          </a:solidFill>
                          <a:latin typeface="Futura Md BT"/>
                        </a:defRPr>
                      </a:lvl8pPr>
                      <a:lvl9pPr marL="3657600" algn="l" defTabSz="914400" rtl="0" eaLnBrk="1" latinLnBrk="0" hangingPunct="1">
                        <a:defRPr sz="1800" kern="1200">
                          <a:solidFill>
                            <a:schemeClr val="dk1"/>
                          </a:solidFill>
                          <a:latin typeface="Futura Md BT"/>
                        </a:defRPr>
                      </a:lvl9pPr>
                    </a:lstStyle>
                    <a:p>
                      <a:pPr algn="l" fontAlgn="b"/>
                      <a:endParaRPr lang="de-CH" sz="1800" b="0" i="0" u="none" strike="noStrike" dirty="0">
                        <a:solidFill>
                          <a:schemeClr val="bg1"/>
                        </a:solidFill>
                        <a:effectLst/>
                        <a:latin typeface="+mn-lt"/>
                        <a:cs typeface="Arial" panose="020B0604020202020204" pitchFamily="34" charset="0"/>
                      </a:endParaRPr>
                    </a:p>
                  </a:txBody>
                  <a:tcPr marL="9524" marR="9524" marT="952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Futura Md BT"/>
                        </a:defRPr>
                      </a:lvl1pPr>
                      <a:lvl2pPr marL="457200" algn="l" defTabSz="914400" rtl="0" eaLnBrk="1" latinLnBrk="0" hangingPunct="1">
                        <a:defRPr sz="1800" kern="1200">
                          <a:solidFill>
                            <a:schemeClr val="dk1"/>
                          </a:solidFill>
                          <a:latin typeface="Futura Md BT"/>
                        </a:defRPr>
                      </a:lvl2pPr>
                      <a:lvl3pPr marL="914400" algn="l" defTabSz="914400" rtl="0" eaLnBrk="1" latinLnBrk="0" hangingPunct="1">
                        <a:defRPr sz="1800" kern="1200">
                          <a:solidFill>
                            <a:schemeClr val="dk1"/>
                          </a:solidFill>
                          <a:latin typeface="Futura Md BT"/>
                        </a:defRPr>
                      </a:lvl3pPr>
                      <a:lvl4pPr marL="1371600" algn="l" defTabSz="914400" rtl="0" eaLnBrk="1" latinLnBrk="0" hangingPunct="1">
                        <a:defRPr sz="1800" kern="1200">
                          <a:solidFill>
                            <a:schemeClr val="dk1"/>
                          </a:solidFill>
                          <a:latin typeface="Futura Md BT"/>
                        </a:defRPr>
                      </a:lvl4pPr>
                      <a:lvl5pPr marL="1828800" algn="l" defTabSz="914400" rtl="0" eaLnBrk="1" latinLnBrk="0" hangingPunct="1">
                        <a:defRPr sz="1800" kern="1200">
                          <a:solidFill>
                            <a:schemeClr val="dk1"/>
                          </a:solidFill>
                          <a:latin typeface="Futura Md BT"/>
                        </a:defRPr>
                      </a:lvl5pPr>
                      <a:lvl6pPr marL="2286000" algn="l" defTabSz="914400" rtl="0" eaLnBrk="1" latinLnBrk="0" hangingPunct="1">
                        <a:defRPr sz="1800" kern="1200">
                          <a:solidFill>
                            <a:schemeClr val="dk1"/>
                          </a:solidFill>
                          <a:latin typeface="Futura Md BT"/>
                        </a:defRPr>
                      </a:lvl6pPr>
                      <a:lvl7pPr marL="2743200" algn="l" defTabSz="914400" rtl="0" eaLnBrk="1" latinLnBrk="0" hangingPunct="1">
                        <a:defRPr sz="1800" kern="1200">
                          <a:solidFill>
                            <a:schemeClr val="dk1"/>
                          </a:solidFill>
                          <a:latin typeface="Futura Md BT"/>
                        </a:defRPr>
                      </a:lvl7pPr>
                      <a:lvl8pPr marL="3200400" algn="l" defTabSz="914400" rtl="0" eaLnBrk="1" latinLnBrk="0" hangingPunct="1">
                        <a:defRPr sz="1800" kern="1200">
                          <a:solidFill>
                            <a:schemeClr val="dk1"/>
                          </a:solidFill>
                          <a:latin typeface="Futura Md BT"/>
                        </a:defRPr>
                      </a:lvl8pPr>
                      <a:lvl9pPr marL="3657600" algn="l" defTabSz="914400" rtl="0" eaLnBrk="1" latinLnBrk="0" hangingPunct="1">
                        <a:defRPr sz="1800" kern="1200">
                          <a:solidFill>
                            <a:schemeClr val="dk1"/>
                          </a:solidFill>
                          <a:latin typeface="Futura Md BT"/>
                        </a:defRPr>
                      </a:lvl9pPr>
                    </a:lstStyle>
                    <a:p>
                      <a:pPr algn="l" fontAlgn="b"/>
                      <a:r>
                        <a:rPr lang="de-CH" sz="1800" b="1" u="none" strike="noStrike" dirty="0">
                          <a:effectLst/>
                          <a:latin typeface="+mn-lt"/>
                          <a:cs typeface="Arial" panose="020B0604020202020204" pitchFamily="34" charset="0"/>
                        </a:rPr>
                        <a:t>TG</a:t>
                      </a:r>
                      <a:endParaRPr lang="de-CH" sz="1800" b="1" i="0" u="none" strike="noStrike" dirty="0">
                        <a:solidFill>
                          <a:srgbClr val="000000"/>
                        </a:solidFill>
                        <a:effectLst/>
                        <a:latin typeface="+mn-lt"/>
                        <a:cs typeface="Arial" panose="020B0604020202020204" pitchFamily="34" charset="0"/>
                      </a:endParaRPr>
                    </a:p>
                  </a:txBody>
                  <a:tcPr marL="9524" marR="9524" marT="952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Futura Md BT"/>
                        </a:defRPr>
                      </a:lvl1pPr>
                      <a:lvl2pPr marL="457200" algn="l" defTabSz="914400" rtl="0" eaLnBrk="1" latinLnBrk="0" hangingPunct="1">
                        <a:defRPr sz="1800" kern="1200">
                          <a:solidFill>
                            <a:schemeClr val="dk1"/>
                          </a:solidFill>
                          <a:latin typeface="Futura Md BT"/>
                        </a:defRPr>
                      </a:lvl2pPr>
                      <a:lvl3pPr marL="914400" algn="l" defTabSz="914400" rtl="0" eaLnBrk="1" latinLnBrk="0" hangingPunct="1">
                        <a:defRPr sz="1800" kern="1200">
                          <a:solidFill>
                            <a:schemeClr val="dk1"/>
                          </a:solidFill>
                          <a:latin typeface="Futura Md BT"/>
                        </a:defRPr>
                      </a:lvl3pPr>
                      <a:lvl4pPr marL="1371600" algn="l" defTabSz="914400" rtl="0" eaLnBrk="1" latinLnBrk="0" hangingPunct="1">
                        <a:defRPr sz="1800" kern="1200">
                          <a:solidFill>
                            <a:schemeClr val="dk1"/>
                          </a:solidFill>
                          <a:latin typeface="Futura Md BT"/>
                        </a:defRPr>
                      </a:lvl4pPr>
                      <a:lvl5pPr marL="1828800" algn="l" defTabSz="914400" rtl="0" eaLnBrk="1" latinLnBrk="0" hangingPunct="1">
                        <a:defRPr sz="1800" kern="1200">
                          <a:solidFill>
                            <a:schemeClr val="dk1"/>
                          </a:solidFill>
                          <a:latin typeface="Futura Md BT"/>
                        </a:defRPr>
                      </a:lvl5pPr>
                      <a:lvl6pPr marL="2286000" algn="l" defTabSz="914400" rtl="0" eaLnBrk="1" latinLnBrk="0" hangingPunct="1">
                        <a:defRPr sz="1800" kern="1200">
                          <a:solidFill>
                            <a:schemeClr val="dk1"/>
                          </a:solidFill>
                          <a:latin typeface="Futura Md BT"/>
                        </a:defRPr>
                      </a:lvl6pPr>
                      <a:lvl7pPr marL="2743200" algn="l" defTabSz="914400" rtl="0" eaLnBrk="1" latinLnBrk="0" hangingPunct="1">
                        <a:defRPr sz="1800" kern="1200">
                          <a:solidFill>
                            <a:schemeClr val="dk1"/>
                          </a:solidFill>
                          <a:latin typeface="Futura Md BT"/>
                        </a:defRPr>
                      </a:lvl7pPr>
                      <a:lvl8pPr marL="3200400" algn="l" defTabSz="914400" rtl="0" eaLnBrk="1" latinLnBrk="0" hangingPunct="1">
                        <a:defRPr sz="1800" kern="1200">
                          <a:solidFill>
                            <a:schemeClr val="dk1"/>
                          </a:solidFill>
                          <a:latin typeface="Futura Md BT"/>
                        </a:defRPr>
                      </a:lvl8pPr>
                      <a:lvl9pPr marL="3657600" algn="l" defTabSz="914400" rtl="0" eaLnBrk="1" latinLnBrk="0" hangingPunct="1">
                        <a:defRPr sz="1800" kern="1200">
                          <a:solidFill>
                            <a:schemeClr val="dk1"/>
                          </a:solidFill>
                          <a:latin typeface="Futura Md BT"/>
                        </a:defRPr>
                      </a:lvl9pPr>
                    </a:lstStyle>
                    <a:p>
                      <a:pPr algn="r" fontAlgn="b"/>
                      <a:r>
                        <a:rPr lang="de-CH" sz="1800" u="none" strike="noStrike" dirty="0">
                          <a:effectLst/>
                          <a:latin typeface="+mn-lt"/>
                          <a:cs typeface="Arial" panose="020B0604020202020204" pitchFamily="34" charset="0"/>
                        </a:rPr>
                        <a:t>3.3%</a:t>
                      </a:r>
                      <a:endParaRPr lang="de-CH" sz="1800" b="0" i="0" u="none" strike="noStrike" dirty="0">
                        <a:solidFill>
                          <a:srgbClr val="000000"/>
                        </a:solidFill>
                        <a:effectLst/>
                        <a:latin typeface="+mn-lt"/>
                        <a:cs typeface="Arial" panose="020B0604020202020204" pitchFamily="34" charset="0"/>
                      </a:endParaRPr>
                    </a:p>
                  </a:txBody>
                  <a:tcPr marL="9524" marR="257139" marT="952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Futura Md BT"/>
                        </a:defRPr>
                      </a:lvl1pPr>
                      <a:lvl2pPr marL="457200" algn="l" defTabSz="914400" rtl="0" eaLnBrk="1" latinLnBrk="0" hangingPunct="1">
                        <a:defRPr sz="1800" kern="1200">
                          <a:solidFill>
                            <a:schemeClr val="dk1"/>
                          </a:solidFill>
                          <a:latin typeface="Futura Md BT"/>
                        </a:defRPr>
                      </a:lvl2pPr>
                      <a:lvl3pPr marL="914400" algn="l" defTabSz="914400" rtl="0" eaLnBrk="1" latinLnBrk="0" hangingPunct="1">
                        <a:defRPr sz="1800" kern="1200">
                          <a:solidFill>
                            <a:schemeClr val="dk1"/>
                          </a:solidFill>
                          <a:latin typeface="Futura Md BT"/>
                        </a:defRPr>
                      </a:lvl3pPr>
                      <a:lvl4pPr marL="1371600" algn="l" defTabSz="914400" rtl="0" eaLnBrk="1" latinLnBrk="0" hangingPunct="1">
                        <a:defRPr sz="1800" kern="1200">
                          <a:solidFill>
                            <a:schemeClr val="dk1"/>
                          </a:solidFill>
                          <a:latin typeface="Futura Md BT"/>
                        </a:defRPr>
                      </a:lvl4pPr>
                      <a:lvl5pPr marL="1828800" algn="l" defTabSz="914400" rtl="0" eaLnBrk="1" latinLnBrk="0" hangingPunct="1">
                        <a:defRPr sz="1800" kern="1200">
                          <a:solidFill>
                            <a:schemeClr val="dk1"/>
                          </a:solidFill>
                          <a:latin typeface="Futura Md BT"/>
                        </a:defRPr>
                      </a:lvl5pPr>
                      <a:lvl6pPr marL="2286000" algn="l" defTabSz="914400" rtl="0" eaLnBrk="1" latinLnBrk="0" hangingPunct="1">
                        <a:defRPr sz="1800" kern="1200">
                          <a:solidFill>
                            <a:schemeClr val="dk1"/>
                          </a:solidFill>
                          <a:latin typeface="Futura Md BT"/>
                        </a:defRPr>
                      </a:lvl6pPr>
                      <a:lvl7pPr marL="2743200" algn="l" defTabSz="914400" rtl="0" eaLnBrk="1" latinLnBrk="0" hangingPunct="1">
                        <a:defRPr sz="1800" kern="1200">
                          <a:solidFill>
                            <a:schemeClr val="dk1"/>
                          </a:solidFill>
                          <a:latin typeface="Futura Md BT"/>
                        </a:defRPr>
                      </a:lvl7pPr>
                      <a:lvl8pPr marL="3200400" algn="l" defTabSz="914400" rtl="0" eaLnBrk="1" latinLnBrk="0" hangingPunct="1">
                        <a:defRPr sz="1800" kern="1200">
                          <a:solidFill>
                            <a:schemeClr val="dk1"/>
                          </a:solidFill>
                          <a:latin typeface="Futura Md BT"/>
                        </a:defRPr>
                      </a:lvl8pPr>
                      <a:lvl9pPr marL="3657600" algn="l" defTabSz="914400" rtl="0" eaLnBrk="1" latinLnBrk="0" hangingPunct="1">
                        <a:defRPr sz="1800" kern="1200">
                          <a:solidFill>
                            <a:schemeClr val="dk1"/>
                          </a:solidFill>
                          <a:latin typeface="Futura Md BT"/>
                        </a:defRPr>
                      </a:lvl9pPr>
                    </a:lstStyle>
                    <a:p>
                      <a:pPr marL="72000" algn="l" fontAlgn="b"/>
                      <a:r>
                        <a:rPr lang="de-CH" sz="1800" u="none" strike="noStrike" dirty="0">
                          <a:effectLst/>
                          <a:latin typeface="+mn-lt"/>
                          <a:cs typeface="Arial" panose="020B0604020202020204" pitchFamily="34" charset="0"/>
                        </a:rPr>
                        <a:t>potenziell unterbewertet</a:t>
                      </a:r>
                      <a:endParaRPr lang="de-CH" sz="1800" b="0" i="0" u="none" strike="noStrike" dirty="0">
                        <a:solidFill>
                          <a:srgbClr val="000000"/>
                        </a:solidFill>
                        <a:effectLst/>
                        <a:latin typeface="+mn-lt"/>
                        <a:cs typeface="Arial" panose="020B0604020202020204" pitchFamily="34" charset="0"/>
                      </a:endParaRPr>
                    </a:p>
                  </a:txBody>
                  <a:tcPr marL="9524" marR="9524" marT="952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93401">
                <a:tc>
                  <a:txBody>
                    <a:bodyPr/>
                    <a:lstStyle>
                      <a:lvl1pPr marL="0" algn="l" defTabSz="914400" rtl="0" eaLnBrk="1" latinLnBrk="0" hangingPunct="1">
                        <a:defRPr sz="1800" kern="1200">
                          <a:solidFill>
                            <a:schemeClr val="dk1"/>
                          </a:solidFill>
                          <a:latin typeface="Futura Md BT"/>
                        </a:defRPr>
                      </a:lvl1pPr>
                      <a:lvl2pPr marL="457200" algn="l" defTabSz="914400" rtl="0" eaLnBrk="1" latinLnBrk="0" hangingPunct="1">
                        <a:defRPr sz="1800" kern="1200">
                          <a:solidFill>
                            <a:schemeClr val="dk1"/>
                          </a:solidFill>
                          <a:latin typeface="Futura Md BT"/>
                        </a:defRPr>
                      </a:lvl2pPr>
                      <a:lvl3pPr marL="914400" algn="l" defTabSz="914400" rtl="0" eaLnBrk="1" latinLnBrk="0" hangingPunct="1">
                        <a:defRPr sz="1800" kern="1200">
                          <a:solidFill>
                            <a:schemeClr val="dk1"/>
                          </a:solidFill>
                          <a:latin typeface="Futura Md BT"/>
                        </a:defRPr>
                      </a:lvl3pPr>
                      <a:lvl4pPr marL="1371600" algn="l" defTabSz="914400" rtl="0" eaLnBrk="1" latinLnBrk="0" hangingPunct="1">
                        <a:defRPr sz="1800" kern="1200">
                          <a:solidFill>
                            <a:schemeClr val="dk1"/>
                          </a:solidFill>
                          <a:latin typeface="Futura Md BT"/>
                        </a:defRPr>
                      </a:lvl4pPr>
                      <a:lvl5pPr marL="1828800" algn="l" defTabSz="914400" rtl="0" eaLnBrk="1" latinLnBrk="0" hangingPunct="1">
                        <a:defRPr sz="1800" kern="1200">
                          <a:solidFill>
                            <a:schemeClr val="dk1"/>
                          </a:solidFill>
                          <a:latin typeface="Futura Md BT"/>
                        </a:defRPr>
                      </a:lvl5pPr>
                      <a:lvl6pPr marL="2286000" algn="l" defTabSz="914400" rtl="0" eaLnBrk="1" latinLnBrk="0" hangingPunct="1">
                        <a:defRPr sz="1800" kern="1200">
                          <a:solidFill>
                            <a:schemeClr val="dk1"/>
                          </a:solidFill>
                          <a:latin typeface="Futura Md BT"/>
                        </a:defRPr>
                      </a:lvl6pPr>
                      <a:lvl7pPr marL="2743200" algn="l" defTabSz="914400" rtl="0" eaLnBrk="1" latinLnBrk="0" hangingPunct="1">
                        <a:defRPr sz="1800" kern="1200">
                          <a:solidFill>
                            <a:schemeClr val="dk1"/>
                          </a:solidFill>
                          <a:latin typeface="Futura Md BT"/>
                        </a:defRPr>
                      </a:lvl7pPr>
                      <a:lvl8pPr marL="3200400" algn="l" defTabSz="914400" rtl="0" eaLnBrk="1" latinLnBrk="0" hangingPunct="1">
                        <a:defRPr sz="1800" kern="1200">
                          <a:solidFill>
                            <a:schemeClr val="dk1"/>
                          </a:solidFill>
                          <a:latin typeface="Futura Md BT"/>
                        </a:defRPr>
                      </a:lvl8pPr>
                      <a:lvl9pPr marL="3657600" algn="l" defTabSz="914400" rtl="0" eaLnBrk="1" latinLnBrk="0" hangingPunct="1">
                        <a:defRPr sz="1800" kern="1200">
                          <a:solidFill>
                            <a:schemeClr val="dk1"/>
                          </a:solidFill>
                          <a:latin typeface="Futura Md BT"/>
                        </a:defRPr>
                      </a:lvl9pPr>
                    </a:lstStyle>
                    <a:p>
                      <a:pPr algn="l" fontAlgn="b"/>
                      <a:r>
                        <a:rPr lang="de-CH" sz="1800" b="1" i="0" u="none" strike="noStrike" dirty="0">
                          <a:solidFill>
                            <a:schemeClr val="dk1"/>
                          </a:solidFill>
                          <a:effectLst/>
                          <a:latin typeface="+mn-lt"/>
                          <a:cs typeface="Arial" panose="020B0604020202020204" pitchFamily="34" charset="0"/>
                        </a:rPr>
                        <a:t>UR</a:t>
                      </a:r>
                      <a:endParaRPr lang="de-CH" sz="1800" b="1" i="0" u="none" strike="noStrike" dirty="0">
                        <a:solidFill>
                          <a:srgbClr val="000000"/>
                        </a:solidFill>
                        <a:effectLst/>
                        <a:latin typeface="+mn-lt"/>
                        <a:cs typeface="Arial" panose="020B0604020202020204" pitchFamily="34" charset="0"/>
                      </a:endParaRPr>
                    </a:p>
                  </a:txBody>
                  <a:tcPr marL="9524" marR="9524" marT="952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Futura Md BT"/>
                        </a:defRPr>
                      </a:lvl1pPr>
                      <a:lvl2pPr marL="457200" algn="l" defTabSz="914400" rtl="0" eaLnBrk="1" latinLnBrk="0" hangingPunct="1">
                        <a:defRPr sz="1800" kern="1200">
                          <a:solidFill>
                            <a:schemeClr val="dk1"/>
                          </a:solidFill>
                          <a:latin typeface="Futura Md BT"/>
                        </a:defRPr>
                      </a:lvl2pPr>
                      <a:lvl3pPr marL="914400" algn="l" defTabSz="914400" rtl="0" eaLnBrk="1" latinLnBrk="0" hangingPunct="1">
                        <a:defRPr sz="1800" kern="1200">
                          <a:solidFill>
                            <a:schemeClr val="dk1"/>
                          </a:solidFill>
                          <a:latin typeface="Futura Md BT"/>
                        </a:defRPr>
                      </a:lvl3pPr>
                      <a:lvl4pPr marL="1371600" algn="l" defTabSz="914400" rtl="0" eaLnBrk="1" latinLnBrk="0" hangingPunct="1">
                        <a:defRPr sz="1800" kern="1200">
                          <a:solidFill>
                            <a:schemeClr val="dk1"/>
                          </a:solidFill>
                          <a:latin typeface="Futura Md BT"/>
                        </a:defRPr>
                      </a:lvl4pPr>
                      <a:lvl5pPr marL="1828800" algn="l" defTabSz="914400" rtl="0" eaLnBrk="1" latinLnBrk="0" hangingPunct="1">
                        <a:defRPr sz="1800" kern="1200">
                          <a:solidFill>
                            <a:schemeClr val="dk1"/>
                          </a:solidFill>
                          <a:latin typeface="Futura Md BT"/>
                        </a:defRPr>
                      </a:lvl5pPr>
                      <a:lvl6pPr marL="2286000" algn="l" defTabSz="914400" rtl="0" eaLnBrk="1" latinLnBrk="0" hangingPunct="1">
                        <a:defRPr sz="1800" kern="1200">
                          <a:solidFill>
                            <a:schemeClr val="dk1"/>
                          </a:solidFill>
                          <a:latin typeface="Futura Md BT"/>
                        </a:defRPr>
                      </a:lvl6pPr>
                      <a:lvl7pPr marL="2743200" algn="l" defTabSz="914400" rtl="0" eaLnBrk="1" latinLnBrk="0" hangingPunct="1">
                        <a:defRPr sz="1800" kern="1200">
                          <a:solidFill>
                            <a:schemeClr val="dk1"/>
                          </a:solidFill>
                          <a:latin typeface="Futura Md BT"/>
                        </a:defRPr>
                      </a:lvl7pPr>
                      <a:lvl8pPr marL="3200400" algn="l" defTabSz="914400" rtl="0" eaLnBrk="1" latinLnBrk="0" hangingPunct="1">
                        <a:defRPr sz="1800" kern="1200">
                          <a:solidFill>
                            <a:schemeClr val="dk1"/>
                          </a:solidFill>
                          <a:latin typeface="Futura Md BT"/>
                        </a:defRPr>
                      </a:lvl8pPr>
                      <a:lvl9pPr marL="3657600" algn="l" defTabSz="914400" rtl="0" eaLnBrk="1" latinLnBrk="0" hangingPunct="1">
                        <a:defRPr sz="1800" kern="1200">
                          <a:solidFill>
                            <a:schemeClr val="dk1"/>
                          </a:solidFill>
                          <a:latin typeface="Futura Md BT"/>
                        </a:defRPr>
                      </a:lvl9pPr>
                    </a:lstStyle>
                    <a:p>
                      <a:pPr algn="r" fontAlgn="b"/>
                      <a:r>
                        <a:rPr lang="de-CH" sz="1800" u="none" strike="noStrike" dirty="0">
                          <a:effectLst/>
                          <a:latin typeface="+mn-lt"/>
                          <a:cs typeface="Arial" panose="020B0604020202020204" pitchFamily="34" charset="0"/>
                        </a:rPr>
                        <a:t>12.1%</a:t>
                      </a:r>
                      <a:endParaRPr lang="de-CH" sz="1800" b="0" i="0" u="none" strike="noStrike" dirty="0">
                        <a:solidFill>
                          <a:srgbClr val="000000"/>
                        </a:solidFill>
                        <a:effectLst/>
                        <a:latin typeface="+mn-lt"/>
                        <a:cs typeface="Arial" panose="020B0604020202020204" pitchFamily="34" charset="0"/>
                      </a:endParaRPr>
                    </a:p>
                  </a:txBody>
                  <a:tcPr marL="9524" marR="257139" marT="952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Futura Md BT"/>
                        </a:defRPr>
                      </a:lvl1pPr>
                      <a:lvl2pPr marL="457200" algn="l" defTabSz="914400" rtl="0" eaLnBrk="1" latinLnBrk="0" hangingPunct="1">
                        <a:defRPr sz="1800" kern="1200">
                          <a:solidFill>
                            <a:schemeClr val="dk1"/>
                          </a:solidFill>
                          <a:latin typeface="Futura Md BT"/>
                        </a:defRPr>
                      </a:lvl2pPr>
                      <a:lvl3pPr marL="914400" algn="l" defTabSz="914400" rtl="0" eaLnBrk="1" latinLnBrk="0" hangingPunct="1">
                        <a:defRPr sz="1800" kern="1200">
                          <a:solidFill>
                            <a:schemeClr val="dk1"/>
                          </a:solidFill>
                          <a:latin typeface="Futura Md BT"/>
                        </a:defRPr>
                      </a:lvl3pPr>
                      <a:lvl4pPr marL="1371600" algn="l" defTabSz="914400" rtl="0" eaLnBrk="1" latinLnBrk="0" hangingPunct="1">
                        <a:defRPr sz="1800" kern="1200">
                          <a:solidFill>
                            <a:schemeClr val="dk1"/>
                          </a:solidFill>
                          <a:latin typeface="Futura Md BT"/>
                        </a:defRPr>
                      </a:lvl4pPr>
                      <a:lvl5pPr marL="1828800" algn="l" defTabSz="914400" rtl="0" eaLnBrk="1" latinLnBrk="0" hangingPunct="1">
                        <a:defRPr sz="1800" kern="1200">
                          <a:solidFill>
                            <a:schemeClr val="dk1"/>
                          </a:solidFill>
                          <a:latin typeface="Futura Md BT"/>
                        </a:defRPr>
                      </a:lvl5pPr>
                      <a:lvl6pPr marL="2286000" algn="l" defTabSz="914400" rtl="0" eaLnBrk="1" latinLnBrk="0" hangingPunct="1">
                        <a:defRPr sz="1800" kern="1200">
                          <a:solidFill>
                            <a:schemeClr val="dk1"/>
                          </a:solidFill>
                          <a:latin typeface="Futura Md BT"/>
                        </a:defRPr>
                      </a:lvl6pPr>
                      <a:lvl7pPr marL="2743200" algn="l" defTabSz="914400" rtl="0" eaLnBrk="1" latinLnBrk="0" hangingPunct="1">
                        <a:defRPr sz="1800" kern="1200">
                          <a:solidFill>
                            <a:schemeClr val="dk1"/>
                          </a:solidFill>
                          <a:latin typeface="Futura Md BT"/>
                        </a:defRPr>
                      </a:lvl7pPr>
                      <a:lvl8pPr marL="3200400" algn="l" defTabSz="914400" rtl="0" eaLnBrk="1" latinLnBrk="0" hangingPunct="1">
                        <a:defRPr sz="1800" kern="1200">
                          <a:solidFill>
                            <a:schemeClr val="dk1"/>
                          </a:solidFill>
                          <a:latin typeface="Futura Md BT"/>
                        </a:defRPr>
                      </a:lvl8pPr>
                      <a:lvl9pPr marL="3657600" algn="l" defTabSz="914400" rtl="0" eaLnBrk="1" latinLnBrk="0" hangingPunct="1">
                        <a:defRPr sz="1800" kern="1200">
                          <a:solidFill>
                            <a:schemeClr val="dk1"/>
                          </a:solidFill>
                          <a:latin typeface="Futura Md BT"/>
                        </a:defRPr>
                      </a:lvl9pPr>
                    </a:lstStyle>
                    <a:p>
                      <a:pPr marL="72000" algn="l" fontAlgn="b"/>
                      <a:r>
                        <a:rPr lang="de-CH" sz="1800" u="none" strike="noStrike" dirty="0">
                          <a:effectLst/>
                          <a:latin typeface="+mn-lt"/>
                          <a:cs typeface="Arial" panose="020B0604020202020204" pitchFamily="34" charset="0"/>
                        </a:rPr>
                        <a:t>potenziell unterbewertet</a:t>
                      </a:r>
                      <a:endParaRPr lang="de-CH" sz="1800" b="0" i="0" u="none" strike="noStrike" dirty="0">
                        <a:solidFill>
                          <a:srgbClr val="000000"/>
                        </a:solidFill>
                        <a:effectLst/>
                        <a:latin typeface="+mn-lt"/>
                        <a:cs typeface="Arial" panose="020B0604020202020204" pitchFamily="34" charset="0"/>
                      </a:endParaRPr>
                    </a:p>
                  </a:txBody>
                  <a:tcPr marL="9524" marR="9524" marT="952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Futura Md BT"/>
                        </a:defRPr>
                      </a:lvl1pPr>
                      <a:lvl2pPr marL="457200" algn="l" defTabSz="914400" rtl="0" eaLnBrk="1" latinLnBrk="0" hangingPunct="1">
                        <a:defRPr sz="1800" kern="1200">
                          <a:solidFill>
                            <a:schemeClr val="dk1"/>
                          </a:solidFill>
                          <a:latin typeface="Futura Md BT"/>
                        </a:defRPr>
                      </a:lvl2pPr>
                      <a:lvl3pPr marL="914400" algn="l" defTabSz="914400" rtl="0" eaLnBrk="1" latinLnBrk="0" hangingPunct="1">
                        <a:defRPr sz="1800" kern="1200">
                          <a:solidFill>
                            <a:schemeClr val="dk1"/>
                          </a:solidFill>
                          <a:latin typeface="Futura Md BT"/>
                        </a:defRPr>
                      </a:lvl3pPr>
                      <a:lvl4pPr marL="1371600" algn="l" defTabSz="914400" rtl="0" eaLnBrk="1" latinLnBrk="0" hangingPunct="1">
                        <a:defRPr sz="1800" kern="1200">
                          <a:solidFill>
                            <a:schemeClr val="dk1"/>
                          </a:solidFill>
                          <a:latin typeface="Futura Md BT"/>
                        </a:defRPr>
                      </a:lvl4pPr>
                      <a:lvl5pPr marL="1828800" algn="l" defTabSz="914400" rtl="0" eaLnBrk="1" latinLnBrk="0" hangingPunct="1">
                        <a:defRPr sz="1800" kern="1200">
                          <a:solidFill>
                            <a:schemeClr val="dk1"/>
                          </a:solidFill>
                          <a:latin typeface="Futura Md BT"/>
                        </a:defRPr>
                      </a:lvl5pPr>
                      <a:lvl6pPr marL="2286000" algn="l" defTabSz="914400" rtl="0" eaLnBrk="1" latinLnBrk="0" hangingPunct="1">
                        <a:defRPr sz="1800" kern="1200">
                          <a:solidFill>
                            <a:schemeClr val="dk1"/>
                          </a:solidFill>
                          <a:latin typeface="Futura Md BT"/>
                        </a:defRPr>
                      </a:lvl6pPr>
                      <a:lvl7pPr marL="2743200" algn="l" defTabSz="914400" rtl="0" eaLnBrk="1" latinLnBrk="0" hangingPunct="1">
                        <a:defRPr sz="1800" kern="1200">
                          <a:solidFill>
                            <a:schemeClr val="dk1"/>
                          </a:solidFill>
                          <a:latin typeface="Futura Md BT"/>
                        </a:defRPr>
                      </a:lvl7pPr>
                      <a:lvl8pPr marL="3200400" algn="l" defTabSz="914400" rtl="0" eaLnBrk="1" latinLnBrk="0" hangingPunct="1">
                        <a:defRPr sz="1800" kern="1200">
                          <a:solidFill>
                            <a:schemeClr val="dk1"/>
                          </a:solidFill>
                          <a:latin typeface="Futura Md BT"/>
                        </a:defRPr>
                      </a:lvl8pPr>
                      <a:lvl9pPr marL="3657600" algn="l" defTabSz="914400" rtl="0" eaLnBrk="1" latinLnBrk="0" hangingPunct="1">
                        <a:defRPr sz="1800" kern="1200">
                          <a:solidFill>
                            <a:schemeClr val="dk1"/>
                          </a:solidFill>
                          <a:latin typeface="Futura Md BT"/>
                        </a:defRPr>
                      </a:lvl9pPr>
                    </a:lstStyle>
                    <a:p>
                      <a:pPr algn="l" fontAlgn="b"/>
                      <a:endParaRPr lang="de-CH" sz="1800" b="0" i="0" u="none" strike="noStrike" dirty="0">
                        <a:solidFill>
                          <a:schemeClr val="bg1"/>
                        </a:solidFill>
                        <a:effectLst/>
                        <a:latin typeface="+mn-lt"/>
                        <a:cs typeface="Arial" panose="020B0604020202020204" pitchFamily="34" charset="0"/>
                      </a:endParaRPr>
                    </a:p>
                  </a:txBody>
                  <a:tcPr marL="9524" marR="9524" marT="952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Futura Md BT"/>
                        </a:defRPr>
                      </a:lvl1pPr>
                      <a:lvl2pPr marL="457200" algn="l" defTabSz="914400" rtl="0" eaLnBrk="1" latinLnBrk="0" hangingPunct="1">
                        <a:defRPr sz="1800" kern="1200">
                          <a:solidFill>
                            <a:schemeClr val="dk1"/>
                          </a:solidFill>
                          <a:latin typeface="Futura Md BT"/>
                        </a:defRPr>
                      </a:lvl2pPr>
                      <a:lvl3pPr marL="914400" algn="l" defTabSz="914400" rtl="0" eaLnBrk="1" latinLnBrk="0" hangingPunct="1">
                        <a:defRPr sz="1800" kern="1200">
                          <a:solidFill>
                            <a:schemeClr val="dk1"/>
                          </a:solidFill>
                          <a:latin typeface="Futura Md BT"/>
                        </a:defRPr>
                      </a:lvl3pPr>
                      <a:lvl4pPr marL="1371600" algn="l" defTabSz="914400" rtl="0" eaLnBrk="1" latinLnBrk="0" hangingPunct="1">
                        <a:defRPr sz="1800" kern="1200">
                          <a:solidFill>
                            <a:schemeClr val="dk1"/>
                          </a:solidFill>
                          <a:latin typeface="Futura Md BT"/>
                        </a:defRPr>
                      </a:lvl4pPr>
                      <a:lvl5pPr marL="1828800" algn="l" defTabSz="914400" rtl="0" eaLnBrk="1" latinLnBrk="0" hangingPunct="1">
                        <a:defRPr sz="1800" kern="1200">
                          <a:solidFill>
                            <a:schemeClr val="dk1"/>
                          </a:solidFill>
                          <a:latin typeface="Futura Md BT"/>
                        </a:defRPr>
                      </a:lvl5pPr>
                      <a:lvl6pPr marL="2286000" algn="l" defTabSz="914400" rtl="0" eaLnBrk="1" latinLnBrk="0" hangingPunct="1">
                        <a:defRPr sz="1800" kern="1200">
                          <a:solidFill>
                            <a:schemeClr val="dk1"/>
                          </a:solidFill>
                          <a:latin typeface="Futura Md BT"/>
                        </a:defRPr>
                      </a:lvl6pPr>
                      <a:lvl7pPr marL="2743200" algn="l" defTabSz="914400" rtl="0" eaLnBrk="1" latinLnBrk="0" hangingPunct="1">
                        <a:defRPr sz="1800" kern="1200">
                          <a:solidFill>
                            <a:schemeClr val="dk1"/>
                          </a:solidFill>
                          <a:latin typeface="Futura Md BT"/>
                        </a:defRPr>
                      </a:lvl7pPr>
                      <a:lvl8pPr marL="3200400" algn="l" defTabSz="914400" rtl="0" eaLnBrk="1" latinLnBrk="0" hangingPunct="1">
                        <a:defRPr sz="1800" kern="1200">
                          <a:solidFill>
                            <a:schemeClr val="dk1"/>
                          </a:solidFill>
                          <a:latin typeface="Futura Md BT"/>
                        </a:defRPr>
                      </a:lvl8pPr>
                      <a:lvl9pPr marL="3657600" algn="l" defTabSz="914400" rtl="0" eaLnBrk="1" latinLnBrk="0" hangingPunct="1">
                        <a:defRPr sz="1800" kern="1200">
                          <a:solidFill>
                            <a:schemeClr val="dk1"/>
                          </a:solidFill>
                          <a:latin typeface="Futura Md BT"/>
                        </a:defRPr>
                      </a:lvl9pPr>
                    </a:lstStyle>
                    <a:p>
                      <a:pPr algn="l" fontAlgn="b"/>
                      <a:r>
                        <a:rPr lang="de-CH" sz="1800" b="1" i="0" u="none" strike="noStrike" dirty="0">
                          <a:solidFill>
                            <a:schemeClr val="dk1"/>
                          </a:solidFill>
                          <a:effectLst/>
                          <a:latin typeface="+mn-lt"/>
                          <a:cs typeface="Arial" panose="020B0604020202020204" pitchFamily="34" charset="0"/>
                        </a:rPr>
                        <a:t>SG</a:t>
                      </a:r>
                      <a:endParaRPr lang="de-CH" sz="1800" b="1" i="0" u="none" strike="noStrike" dirty="0">
                        <a:solidFill>
                          <a:srgbClr val="000000"/>
                        </a:solidFill>
                        <a:effectLst/>
                        <a:latin typeface="+mn-lt"/>
                        <a:cs typeface="Arial" panose="020B0604020202020204" pitchFamily="34" charset="0"/>
                      </a:endParaRPr>
                    </a:p>
                  </a:txBody>
                  <a:tcPr marL="9524" marR="9524" marT="952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Futura Md BT"/>
                        </a:defRPr>
                      </a:lvl1pPr>
                      <a:lvl2pPr marL="457200" algn="l" defTabSz="914400" rtl="0" eaLnBrk="1" latinLnBrk="0" hangingPunct="1">
                        <a:defRPr sz="1800" kern="1200">
                          <a:solidFill>
                            <a:schemeClr val="dk1"/>
                          </a:solidFill>
                          <a:latin typeface="Futura Md BT"/>
                        </a:defRPr>
                      </a:lvl2pPr>
                      <a:lvl3pPr marL="914400" algn="l" defTabSz="914400" rtl="0" eaLnBrk="1" latinLnBrk="0" hangingPunct="1">
                        <a:defRPr sz="1800" kern="1200">
                          <a:solidFill>
                            <a:schemeClr val="dk1"/>
                          </a:solidFill>
                          <a:latin typeface="Futura Md BT"/>
                        </a:defRPr>
                      </a:lvl3pPr>
                      <a:lvl4pPr marL="1371600" algn="l" defTabSz="914400" rtl="0" eaLnBrk="1" latinLnBrk="0" hangingPunct="1">
                        <a:defRPr sz="1800" kern="1200">
                          <a:solidFill>
                            <a:schemeClr val="dk1"/>
                          </a:solidFill>
                          <a:latin typeface="Futura Md BT"/>
                        </a:defRPr>
                      </a:lvl4pPr>
                      <a:lvl5pPr marL="1828800" algn="l" defTabSz="914400" rtl="0" eaLnBrk="1" latinLnBrk="0" hangingPunct="1">
                        <a:defRPr sz="1800" kern="1200">
                          <a:solidFill>
                            <a:schemeClr val="dk1"/>
                          </a:solidFill>
                          <a:latin typeface="Futura Md BT"/>
                        </a:defRPr>
                      </a:lvl5pPr>
                      <a:lvl6pPr marL="2286000" algn="l" defTabSz="914400" rtl="0" eaLnBrk="1" latinLnBrk="0" hangingPunct="1">
                        <a:defRPr sz="1800" kern="1200">
                          <a:solidFill>
                            <a:schemeClr val="dk1"/>
                          </a:solidFill>
                          <a:latin typeface="Futura Md BT"/>
                        </a:defRPr>
                      </a:lvl6pPr>
                      <a:lvl7pPr marL="2743200" algn="l" defTabSz="914400" rtl="0" eaLnBrk="1" latinLnBrk="0" hangingPunct="1">
                        <a:defRPr sz="1800" kern="1200">
                          <a:solidFill>
                            <a:schemeClr val="dk1"/>
                          </a:solidFill>
                          <a:latin typeface="Futura Md BT"/>
                        </a:defRPr>
                      </a:lvl7pPr>
                      <a:lvl8pPr marL="3200400" algn="l" defTabSz="914400" rtl="0" eaLnBrk="1" latinLnBrk="0" hangingPunct="1">
                        <a:defRPr sz="1800" kern="1200">
                          <a:solidFill>
                            <a:schemeClr val="dk1"/>
                          </a:solidFill>
                          <a:latin typeface="Futura Md BT"/>
                        </a:defRPr>
                      </a:lvl8pPr>
                      <a:lvl9pPr marL="3657600" algn="l" defTabSz="914400" rtl="0" eaLnBrk="1" latinLnBrk="0" hangingPunct="1">
                        <a:defRPr sz="1800" kern="1200">
                          <a:solidFill>
                            <a:schemeClr val="dk1"/>
                          </a:solidFill>
                          <a:latin typeface="Futura Md BT"/>
                        </a:defRPr>
                      </a:lvl9pPr>
                    </a:lstStyle>
                    <a:p>
                      <a:pPr algn="r" fontAlgn="b"/>
                      <a:r>
                        <a:rPr lang="de-CH" sz="1800" u="none" strike="noStrike" dirty="0">
                          <a:effectLst/>
                          <a:latin typeface="+mn-lt"/>
                          <a:cs typeface="Arial" panose="020B0604020202020204" pitchFamily="34" charset="0"/>
                        </a:rPr>
                        <a:t>2.5%</a:t>
                      </a:r>
                      <a:endParaRPr lang="de-CH" sz="1800" b="0" i="0" u="none" strike="noStrike" dirty="0">
                        <a:solidFill>
                          <a:srgbClr val="000000"/>
                        </a:solidFill>
                        <a:effectLst/>
                        <a:latin typeface="+mn-lt"/>
                        <a:cs typeface="Arial" panose="020B0604020202020204" pitchFamily="34" charset="0"/>
                      </a:endParaRPr>
                    </a:p>
                  </a:txBody>
                  <a:tcPr marL="9524" marR="257139" marT="952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Futura Md BT"/>
                        </a:defRPr>
                      </a:lvl1pPr>
                      <a:lvl2pPr marL="457200" algn="l" defTabSz="914400" rtl="0" eaLnBrk="1" latinLnBrk="0" hangingPunct="1">
                        <a:defRPr sz="1800" kern="1200">
                          <a:solidFill>
                            <a:schemeClr val="dk1"/>
                          </a:solidFill>
                          <a:latin typeface="Futura Md BT"/>
                        </a:defRPr>
                      </a:lvl2pPr>
                      <a:lvl3pPr marL="914400" algn="l" defTabSz="914400" rtl="0" eaLnBrk="1" latinLnBrk="0" hangingPunct="1">
                        <a:defRPr sz="1800" kern="1200">
                          <a:solidFill>
                            <a:schemeClr val="dk1"/>
                          </a:solidFill>
                          <a:latin typeface="Futura Md BT"/>
                        </a:defRPr>
                      </a:lvl3pPr>
                      <a:lvl4pPr marL="1371600" algn="l" defTabSz="914400" rtl="0" eaLnBrk="1" latinLnBrk="0" hangingPunct="1">
                        <a:defRPr sz="1800" kern="1200">
                          <a:solidFill>
                            <a:schemeClr val="dk1"/>
                          </a:solidFill>
                          <a:latin typeface="Futura Md BT"/>
                        </a:defRPr>
                      </a:lvl4pPr>
                      <a:lvl5pPr marL="1828800" algn="l" defTabSz="914400" rtl="0" eaLnBrk="1" latinLnBrk="0" hangingPunct="1">
                        <a:defRPr sz="1800" kern="1200">
                          <a:solidFill>
                            <a:schemeClr val="dk1"/>
                          </a:solidFill>
                          <a:latin typeface="Futura Md BT"/>
                        </a:defRPr>
                      </a:lvl5pPr>
                      <a:lvl6pPr marL="2286000" algn="l" defTabSz="914400" rtl="0" eaLnBrk="1" latinLnBrk="0" hangingPunct="1">
                        <a:defRPr sz="1800" kern="1200">
                          <a:solidFill>
                            <a:schemeClr val="dk1"/>
                          </a:solidFill>
                          <a:latin typeface="Futura Md BT"/>
                        </a:defRPr>
                      </a:lvl6pPr>
                      <a:lvl7pPr marL="2743200" algn="l" defTabSz="914400" rtl="0" eaLnBrk="1" latinLnBrk="0" hangingPunct="1">
                        <a:defRPr sz="1800" kern="1200">
                          <a:solidFill>
                            <a:schemeClr val="dk1"/>
                          </a:solidFill>
                          <a:latin typeface="Futura Md BT"/>
                        </a:defRPr>
                      </a:lvl7pPr>
                      <a:lvl8pPr marL="3200400" algn="l" defTabSz="914400" rtl="0" eaLnBrk="1" latinLnBrk="0" hangingPunct="1">
                        <a:defRPr sz="1800" kern="1200">
                          <a:solidFill>
                            <a:schemeClr val="dk1"/>
                          </a:solidFill>
                          <a:latin typeface="Futura Md BT"/>
                        </a:defRPr>
                      </a:lvl8pPr>
                      <a:lvl9pPr marL="3657600" algn="l" defTabSz="914400" rtl="0" eaLnBrk="1" latinLnBrk="0" hangingPunct="1">
                        <a:defRPr sz="1800" kern="1200">
                          <a:solidFill>
                            <a:schemeClr val="dk1"/>
                          </a:solidFill>
                          <a:latin typeface="Futura Md BT"/>
                        </a:defRPr>
                      </a:lvl9pPr>
                    </a:lstStyle>
                    <a:p>
                      <a:pPr marL="72000" algn="l" fontAlgn="b"/>
                      <a:r>
                        <a:rPr lang="de-CH" sz="1800" u="none" strike="noStrike" dirty="0">
                          <a:effectLst/>
                          <a:latin typeface="+mn-lt"/>
                          <a:cs typeface="Arial" panose="020B0604020202020204" pitchFamily="34" charset="0"/>
                        </a:rPr>
                        <a:t>potenziell unterbewertet</a:t>
                      </a:r>
                      <a:endParaRPr lang="de-CH" sz="1800" b="0" i="0" u="none" strike="noStrike" dirty="0">
                        <a:solidFill>
                          <a:srgbClr val="000000"/>
                        </a:solidFill>
                        <a:effectLst/>
                        <a:latin typeface="+mn-lt"/>
                        <a:cs typeface="Arial" panose="020B0604020202020204" pitchFamily="34" charset="0"/>
                      </a:endParaRPr>
                    </a:p>
                  </a:txBody>
                  <a:tcPr marL="9524" marR="9524" marT="952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93401">
                <a:tc>
                  <a:txBody>
                    <a:bodyPr/>
                    <a:lstStyle>
                      <a:lvl1pPr marL="0" algn="l" defTabSz="914400" rtl="0" eaLnBrk="1" latinLnBrk="0" hangingPunct="1">
                        <a:defRPr sz="1800" kern="1200">
                          <a:solidFill>
                            <a:schemeClr val="dk1"/>
                          </a:solidFill>
                          <a:latin typeface="Futura Md BT"/>
                        </a:defRPr>
                      </a:lvl1pPr>
                      <a:lvl2pPr marL="457200" algn="l" defTabSz="914400" rtl="0" eaLnBrk="1" latinLnBrk="0" hangingPunct="1">
                        <a:defRPr sz="1800" kern="1200">
                          <a:solidFill>
                            <a:schemeClr val="dk1"/>
                          </a:solidFill>
                          <a:latin typeface="Futura Md BT"/>
                        </a:defRPr>
                      </a:lvl2pPr>
                      <a:lvl3pPr marL="914400" algn="l" defTabSz="914400" rtl="0" eaLnBrk="1" latinLnBrk="0" hangingPunct="1">
                        <a:defRPr sz="1800" kern="1200">
                          <a:solidFill>
                            <a:schemeClr val="dk1"/>
                          </a:solidFill>
                          <a:latin typeface="Futura Md BT"/>
                        </a:defRPr>
                      </a:lvl3pPr>
                      <a:lvl4pPr marL="1371600" algn="l" defTabSz="914400" rtl="0" eaLnBrk="1" latinLnBrk="0" hangingPunct="1">
                        <a:defRPr sz="1800" kern="1200">
                          <a:solidFill>
                            <a:schemeClr val="dk1"/>
                          </a:solidFill>
                          <a:latin typeface="Futura Md BT"/>
                        </a:defRPr>
                      </a:lvl4pPr>
                      <a:lvl5pPr marL="1828800" algn="l" defTabSz="914400" rtl="0" eaLnBrk="1" latinLnBrk="0" hangingPunct="1">
                        <a:defRPr sz="1800" kern="1200">
                          <a:solidFill>
                            <a:schemeClr val="dk1"/>
                          </a:solidFill>
                          <a:latin typeface="Futura Md BT"/>
                        </a:defRPr>
                      </a:lvl5pPr>
                      <a:lvl6pPr marL="2286000" algn="l" defTabSz="914400" rtl="0" eaLnBrk="1" latinLnBrk="0" hangingPunct="1">
                        <a:defRPr sz="1800" kern="1200">
                          <a:solidFill>
                            <a:schemeClr val="dk1"/>
                          </a:solidFill>
                          <a:latin typeface="Futura Md BT"/>
                        </a:defRPr>
                      </a:lvl6pPr>
                      <a:lvl7pPr marL="2743200" algn="l" defTabSz="914400" rtl="0" eaLnBrk="1" latinLnBrk="0" hangingPunct="1">
                        <a:defRPr sz="1800" kern="1200">
                          <a:solidFill>
                            <a:schemeClr val="dk1"/>
                          </a:solidFill>
                          <a:latin typeface="Futura Md BT"/>
                        </a:defRPr>
                      </a:lvl7pPr>
                      <a:lvl8pPr marL="3200400" algn="l" defTabSz="914400" rtl="0" eaLnBrk="1" latinLnBrk="0" hangingPunct="1">
                        <a:defRPr sz="1800" kern="1200">
                          <a:solidFill>
                            <a:schemeClr val="dk1"/>
                          </a:solidFill>
                          <a:latin typeface="Futura Md BT"/>
                        </a:defRPr>
                      </a:lvl8pPr>
                      <a:lvl9pPr marL="3657600" algn="l" defTabSz="914400" rtl="0" eaLnBrk="1" latinLnBrk="0" hangingPunct="1">
                        <a:defRPr sz="1800" kern="1200">
                          <a:solidFill>
                            <a:schemeClr val="dk1"/>
                          </a:solidFill>
                          <a:latin typeface="Futura Md BT"/>
                        </a:defRPr>
                      </a:lvl9pPr>
                    </a:lstStyle>
                    <a:p>
                      <a:pPr algn="l" fontAlgn="b"/>
                      <a:r>
                        <a:rPr lang="de-CH" sz="1800" b="1" u="none" strike="noStrike" dirty="0">
                          <a:effectLst/>
                          <a:latin typeface="+mn-lt"/>
                          <a:cs typeface="Arial" panose="020B0604020202020204" pitchFamily="34" charset="0"/>
                        </a:rPr>
                        <a:t>FR</a:t>
                      </a:r>
                      <a:endParaRPr lang="de-CH" sz="1800" b="1" i="0" u="none" strike="noStrike" dirty="0">
                        <a:solidFill>
                          <a:srgbClr val="000000"/>
                        </a:solidFill>
                        <a:effectLst/>
                        <a:latin typeface="+mn-lt"/>
                        <a:cs typeface="Arial" panose="020B0604020202020204" pitchFamily="34" charset="0"/>
                      </a:endParaRPr>
                    </a:p>
                  </a:txBody>
                  <a:tcPr marL="9524" marR="9524" marT="952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Futura Md BT"/>
                        </a:defRPr>
                      </a:lvl1pPr>
                      <a:lvl2pPr marL="457200" algn="l" defTabSz="914400" rtl="0" eaLnBrk="1" latinLnBrk="0" hangingPunct="1">
                        <a:defRPr sz="1800" kern="1200">
                          <a:solidFill>
                            <a:schemeClr val="dk1"/>
                          </a:solidFill>
                          <a:latin typeface="Futura Md BT"/>
                        </a:defRPr>
                      </a:lvl2pPr>
                      <a:lvl3pPr marL="914400" algn="l" defTabSz="914400" rtl="0" eaLnBrk="1" latinLnBrk="0" hangingPunct="1">
                        <a:defRPr sz="1800" kern="1200">
                          <a:solidFill>
                            <a:schemeClr val="dk1"/>
                          </a:solidFill>
                          <a:latin typeface="Futura Md BT"/>
                        </a:defRPr>
                      </a:lvl3pPr>
                      <a:lvl4pPr marL="1371600" algn="l" defTabSz="914400" rtl="0" eaLnBrk="1" latinLnBrk="0" hangingPunct="1">
                        <a:defRPr sz="1800" kern="1200">
                          <a:solidFill>
                            <a:schemeClr val="dk1"/>
                          </a:solidFill>
                          <a:latin typeface="Futura Md BT"/>
                        </a:defRPr>
                      </a:lvl4pPr>
                      <a:lvl5pPr marL="1828800" algn="l" defTabSz="914400" rtl="0" eaLnBrk="1" latinLnBrk="0" hangingPunct="1">
                        <a:defRPr sz="1800" kern="1200">
                          <a:solidFill>
                            <a:schemeClr val="dk1"/>
                          </a:solidFill>
                          <a:latin typeface="Futura Md BT"/>
                        </a:defRPr>
                      </a:lvl5pPr>
                      <a:lvl6pPr marL="2286000" algn="l" defTabSz="914400" rtl="0" eaLnBrk="1" latinLnBrk="0" hangingPunct="1">
                        <a:defRPr sz="1800" kern="1200">
                          <a:solidFill>
                            <a:schemeClr val="dk1"/>
                          </a:solidFill>
                          <a:latin typeface="Futura Md BT"/>
                        </a:defRPr>
                      </a:lvl6pPr>
                      <a:lvl7pPr marL="2743200" algn="l" defTabSz="914400" rtl="0" eaLnBrk="1" latinLnBrk="0" hangingPunct="1">
                        <a:defRPr sz="1800" kern="1200">
                          <a:solidFill>
                            <a:schemeClr val="dk1"/>
                          </a:solidFill>
                          <a:latin typeface="Futura Md BT"/>
                        </a:defRPr>
                      </a:lvl7pPr>
                      <a:lvl8pPr marL="3200400" algn="l" defTabSz="914400" rtl="0" eaLnBrk="1" latinLnBrk="0" hangingPunct="1">
                        <a:defRPr sz="1800" kern="1200">
                          <a:solidFill>
                            <a:schemeClr val="dk1"/>
                          </a:solidFill>
                          <a:latin typeface="Futura Md BT"/>
                        </a:defRPr>
                      </a:lvl8pPr>
                      <a:lvl9pPr marL="3657600" algn="l" defTabSz="914400" rtl="0" eaLnBrk="1" latinLnBrk="0" hangingPunct="1">
                        <a:defRPr sz="1800" kern="1200">
                          <a:solidFill>
                            <a:schemeClr val="dk1"/>
                          </a:solidFill>
                          <a:latin typeface="Futura Md BT"/>
                        </a:defRPr>
                      </a:lvl9pPr>
                    </a:lstStyle>
                    <a:p>
                      <a:pPr algn="r" fontAlgn="b"/>
                      <a:r>
                        <a:rPr lang="de-CH" sz="1800" u="none" strike="noStrike" dirty="0">
                          <a:effectLst/>
                          <a:latin typeface="+mn-lt"/>
                          <a:cs typeface="Arial" panose="020B0604020202020204" pitchFamily="34" charset="0"/>
                        </a:rPr>
                        <a:t>9.1%</a:t>
                      </a:r>
                      <a:endParaRPr lang="de-CH" sz="1800" b="0" i="0" u="none" strike="noStrike" dirty="0">
                        <a:solidFill>
                          <a:srgbClr val="000000"/>
                        </a:solidFill>
                        <a:effectLst/>
                        <a:latin typeface="+mn-lt"/>
                        <a:cs typeface="Arial" panose="020B0604020202020204" pitchFamily="34" charset="0"/>
                      </a:endParaRPr>
                    </a:p>
                  </a:txBody>
                  <a:tcPr marL="9524" marR="257139" marT="952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Futura Md BT"/>
                        </a:defRPr>
                      </a:lvl1pPr>
                      <a:lvl2pPr marL="457200" algn="l" defTabSz="914400" rtl="0" eaLnBrk="1" latinLnBrk="0" hangingPunct="1">
                        <a:defRPr sz="1800" kern="1200">
                          <a:solidFill>
                            <a:schemeClr val="dk1"/>
                          </a:solidFill>
                          <a:latin typeface="Futura Md BT"/>
                        </a:defRPr>
                      </a:lvl2pPr>
                      <a:lvl3pPr marL="914400" algn="l" defTabSz="914400" rtl="0" eaLnBrk="1" latinLnBrk="0" hangingPunct="1">
                        <a:defRPr sz="1800" kern="1200">
                          <a:solidFill>
                            <a:schemeClr val="dk1"/>
                          </a:solidFill>
                          <a:latin typeface="Futura Md BT"/>
                        </a:defRPr>
                      </a:lvl3pPr>
                      <a:lvl4pPr marL="1371600" algn="l" defTabSz="914400" rtl="0" eaLnBrk="1" latinLnBrk="0" hangingPunct="1">
                        <a:defRPr sz="1800" kern="1200">
                          <a:solidFill>
                            <a:schemeClr val="dk1"/>
                          </a:solidFill>
                          <a:latin typeface="Futura Md BT"/>
                        </a:defRPr>
                      </a:lvl4pPr>
                      <a:lvl5pPr marL="1828800" algn="l" defTabSz="914400" rtl="0" eaLnBrk="1" latinLnBrk="0" hangingPunct="1">
                        <a:defRPr sz="1800" kern="1200">
                          <a:solidFill>
                            <a:schemeClr val="dk1"/>
                          </a:solidFill>
                          <a:latin typeface="Futura Md BT"/>
                        </a:defRPr>
                      </a:lvl5pPr>
                      <a:lvl6pPr marL="2286000" algn="l" defTabSz="914400" rtl="0" eaLnBrk="1" latinLnBrk="0" hangingPunct="1">
                        <a:defRPr sz="1800" kern="1200">
                          <a:solidFill>
                            <a:schemeClr val="dk1"/>
                          </a:solidFill>
                          <a:latin typeface="Futura Md BT"/>
                        </a:defRPr>
                      </a:lvl6pPr>
                      <a:lvl7pPr marL="2743200" algn="l" defTabSz="914400" rtl="0" eaLnBrk="1" latinLnBrk="0" hangingPunct="1">
                        <a:defRPr sz="1800" kern="1200">
                          <a:solidFill>
                            <a:schemeClr val="dk1"/>
                          </a:solidFill>
                          <a:latin typeface="Futura Md BT"/>
                        </a:defRPr>
                      </a:lvl7pPr>
                      <a:lvl8pPr marL="3200400" algn="l" defTabSz="914400" rtl="0" eaLnBrk="1" latinLnBrk="0" hangingPunct="1">
                        <a:defRPr sz="1800" kern="1200">
                          <a:solidFill>
                            <a:schemeClr val="dk1"/>
                          </a:solidFill>
                          <a:latin typeface="Futura Md BT"/>
                        </a:defRPr>
                      </a:lvl8pPr>
                      <a:lvl9pPr marL="3657600" algn="l" defTabSz="914400" rtl="0" eaLnBrk="1" latinLnBrk="0" hangingPunct="1">
                        <a:defRPr sz="1800" kern="1200">
                          <a:solidFill>
                            <a:schemeClr val="dk1"/>
                          </a:solidFill>
                          <a:latin typeface="Futura Md BT"/>
                        </a:defRPr>
                      </a:lvl9pPr>
                    </a:lstStyle>
                    <a:p>
                      <a:pPr marL="72000" algn="l" fontAlgn="b"/>
                      <a:r>
                        <a:rPr lang="de-CH" sz="1800" u="none" strike="noStrike" dirty="0">
                          <a:effectLst/>
                          <a:latin typeface="+mn-lt"/>
                          <a:cs typeface="Arial" panose="020B0604020202020204" pitchFamily="34" charset="0"/>
                        </a:rPr>
                        <a:t>potenziell unterbewertet</a:t>
                      </a:r>
                      <a:endParaRPr lang="de-CH" sz="1800" b="0" i="0" u="none" strike="noStrike" dirty="0">
                        <a:solidFill>
                          <a:srgbClr val="000000"/>
                        </a:solidFill>
                        <a:effectLst/>
                        <a:latin typeface="+mn-lt"/>
                        <a:cs typeface="Arial" panose="020B0604020202020204" pitchFamily="34" charset="0"/>
                      </a:endParaRPr>
                    </a:p>
                  </a:txBody>
                  <a:tcPr marL="9524" marR="9524" marT="952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Futura Md BT"/>
                        </a:defRPr>
                      </a:lvl1pPr>
                      <a:lvl2pPr marL="457200" algn="l" defTabSz="914400" rtl="0" eaLnBrk="1" latinLnBrk="0" hangingPunct="1">
                        <a:defRPr sz="1800" kern="1200">
                          <a:solidFill>
                            <a:schemeClr val="dk1"/>
                          </a:solidFill>
                          <a:latin typeface="Futura Md BT"/>
                        </a:defRPr>
                      </a:lvl2pPr>
                      <a:lvl3pPr marL="914400" algn="l" defTabSz="914400" rtl="0" eaLnBrk="1" latinLnBrk="0" hangingPunct="1">
                        <a:defRPr sz="1800" kern="1200">
                          <a:solidFill>
                            <a:schemeClr val="dk1"/>
                          </a:solidFill>
                          <a:latin typeface="Futura Md BT"/>
                        </a:defRPr>
                      </a:lvl3pPr>
                      <a:lvl4pPr marL="1371600" algn="l" defTabSz="914400" rtl="0" eaLnBrk="1" latinLnBrk="0" hangingPunct="1">
                        <a:defRPr sz="1800" kern="1200">
                          <a:solidFill>
                            <a:schemeClr val="dk1"/>
                          </a:solidFill>
                          <a:latin typeface="Futura Md BT"/>
                        </a:defRPr>
                      </a:lvl4pPr>
                      <a:lvl5pPr marL="1828800" algn="l" defTabSz="914400" rtl="0" eaLnBrk="1" latinLnBrk="0" hangingPunct="1">
                        <a:defRPr sz="1800" kern="1200">
                          <a:solidFill>
                            <a:schemeClr val="dk1"/>
                          </a:solidFill>
                          <a:latin typeface="Futura Md BT"/>
                        </a:defRPr>
                      </a:lvl5pPr>
                      <a:lvl6pPr marL="2286000" algn="l" defTabSz="914400" rtl="0" eaLnBrk="1" latinLnBrk="0" hangingPunct="1">
                        <a:defRPr sz="1800" kern="1200">
                          <a:solidFill>
                            <a:schemeClr val="dk1"/>
                          </a:solidFill>
                          <a:latin typeface="Futura Md BT"/>
                        </a:defRPr>
                      </a:lvl6pPr>
                      <a:lvl7pPr marL="2743200" algn="l" defTabSz="914400" rtl="0" eaLnBrk="1" latinLnBrk="0" hangingPunct="1">
                        <a:defRPr sz="1800" kern="1200">
                          <a:solidFill>
                            <a:schemeClr val="dk1"/>
                          </a:solidFill>
                          <a:latin typeface="Futura Md BT"/>
                        </a:defRPr>
                      </a:lvl7pPr>
                      <a:lvl8pPr marL="3200400" algn="l" defTabSz="914400" rtl="0" eaLnBrk="1" latinLnBrk="0" hangingPunct="1">
                        <a:defRPr sz="1800" kern="1200">
                          <a:solidFill>
                            <a:schemeClr val="dk1"/>
                          </a:solidFill>
                          <a:latin typeface="Futura Md BT"/>
                        </a:defRPr>
                      </a:lvl8pPr>
                      <a:lvl9pPr marL="3657600" algn="l" defTabSz="914400" rtl="0" eaLnBrk="1" latinLnBrk="0" hangingPunct="1">
                        <a:defRPr sz="1800" kern="1200">
                          <a:solidFill>
                            <a:schemeClr val="dk1"/>
                          </a:solidFill>
                          <a:latin typeface="Futura Md BT"/>
                        </a:defRPr>
                      </a:lvl9pPr>
                    </a:lstStyle>
                    <a:p>
                      <a:pPr algn="l" fontAlgn="b"/>
                      <a:endParaRPr lang="de-CH" sz="1800" b="0" i="0" u="none" strike="noStrike" dirty="0">
                        <a:solidFill>
                          <a:schemeClr val="bg1"/>
                        </a:solidFill>
                        <a:effectLst/>
                        <a:latin typeface="+mn-lt"/>
                        <a:cs typeface="Arial" panose="020B0604020202020204" pitchFamily="34" charset="0"/>
                      </a:endParaRPr>
                    </a:p>
                  </a:txBody>
                  <a:tcPr marL="9524" marR="9524" marT="952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Futura Md BT"/>
                        </a:defRPr>
                      </a:lvl1pPr>
                      <a:lvl2pPr marL="457200" algn="l" defTabSz="914400" rtl="0" eaLnBrk="1" latinLnBrk="0" hangingPunct="1">
                        <a:defRPr sz="1800" kern="1200">
                          <a:solidFill>
                            <a:schemeClr val="dk1"/>
                          </a:solidFill>
                          <a:latin typeface="Futura Md BT"/>
                        </a:defRPr>
                      </a:lvl2pPr>
                      <a:lvl3pPr marL="914400" algn="l" defTabSz="914400" rtl="0" eaLnBrk="1" latinLnBrk="0" hangingPunct="1">
                        <a:defRPr sz="1800" kern="1200">
                          <a:solidFill>
                            <a:schemeClr val="dk1"/>
                          </a:solidFill>
                          <a:latin typeface="Futura Md BT"/>
                        </a:defRPr>
                      </a:lvl3pPr>
                      <a:lvl4pPr marL="1371600" algn="l" defTabSz="914400" rtl="0" eaLnBrk="1" latinLnBrk="0" hangingPunct="1">
                        <a:defRPr sz="1800" kern="1200">
                          <a:solidFill>
                            <a:schemeClr val="dk1"/>
                          </a:solidFill>
                          <a:latin typeface="Futura Md BT"/>
                        </a:defRPr>
                      </a:lvl4pPr>
                      <a:lvl5pPr marL="1828800" algn="l" defTabSz="914400" rtl="0" eaLnBrk="1" latinLnBrk="0" hangingPunct="1">
                        <a:defRPr sz="1800" kern="1200">
                          <a:solidFill>
                            <a:schemeClr val="dk1"/>
                          </a:solidFill>
                          <a:latin typeface="Futura Md BT"/>
                        </a:defRPr>
                      </a:lvl5pPr>
                      <a:lvl6pPr marL="2286000" algn="l" defTabSz="914400" rtl="0" eaLnBrk="1" latinLnBrk="0" hangingPunct="1">
                        <a:defRPr sz="1800" kern="1200">
                          <a:solidFill>
                            <a:schemeClr val="dk1"/>
                          </a:solidFill>
                          <a:latin typeface="Futura Md BT"/>
                        </a:defRPr>
                      </a:lvl6pPr>
                      <a:lvl7pPr marL="2743200" algn="l" defTabSz="914400" rtl="0" eaLnBrk="1" latinLnBrk="0" hangingPunct="1">
                        <a:defRPr sz="1800" kern="1200">
                          <a:solidFill>
                            <a:schemeClr val="dk1"/>
                          </a:solidFill>
                          <a:latin typeface="Futura Md BT"/>
                        </a:defRPr>
                      </a:lvl7pPr>
                      <a:lvl8pPr marL="3200400" algn="l" defTabSz="914400" rtl="0" eaLnBrk="1" latinLnBrk="0" hangingPunct="1">
                        <a:defRPr sz="1800" kern="1200">
                          <a:solidFill>
                            <a:schemeClr val="dk1"/>
                          </a:solidFill>
                          <a:latin typeface="Futura Md BT"/>
                        </a:defRPr>
                      </a:lvl8pPr>
                      <a:lvl9pPr marL="3657600" algn="l" defTabSz="914400" rtl="0" eaLnBrk="1" latinLnBrk="0" hangingPunct="1">
                        <a:defRPr sz="1800" kern="1200">
                          <a:solidFill>
                            <a:schemeClr val="dk1"/>
                          </a:solidFill>
                          <a:latin typeface="Futura Md BT"/>
                        </a:defRPr>
                      </a:lvl9pPr>
                    </a:lstStyle>
                    <a:p>
                      <a:pPr algn="l" fontAlgn="b"/>
                      <a:r>
                        <a:rPr lang="de-CH" sz="1800" b="1" i="0" u="none" strike="noStrike" dirty="0">
                          <a:solidFill>
                            <a:schemeClr val="dk1"/>
                          </a:solidFill>
                          <a:effectLst/>
                          <a:latin typeface="+mn-lt"/>
                          <a:cs typeface="Arial" panose="020B0604020202020204" pitchFamily="34" charset="0"/>
                        </a:rPr>
                        <a:t>SH</a:t>
                      </a:r>
                      <a:endParaRPr lang="de-CH" sz="1800" b="1" i="0" u="none" strike="noStrike" dirty="0">
                        <a:solidFill>
                          <a:srgbClr val="000000"/>
                        </a:solidFill>
                        <a:effectLst/>
                        <a:latin typeface="+mn-lt"/>
                        <a:cs typeface="Arial" panose="020B0604020202020204" pitchFamily="34" charset="0"/>
                      </a:endParaRPr>
                    </a:p>
                  </a:txBody>
                  <a:tcPr marL="9524" marR="9524" marT="952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Futura Md BT"/>
                        </a:defRPr>
                      </a:lvl1pPr>
                      <a:lvl2pPr marL="457200" algn="l" defTabSz="914400" rtl="0" eaLnBrk="1" latinLnBrk="0" hangingPunct="1">
                        <a:defRPr sz="1800" kern="1200">
                          <a:solidFill>
                            <a:schemeClr val="dk1"/>
                          </a:solidFill>
                          <a:latin typeface="Futura Md BT"/>
                        </a:defRPr>
                      </a:lvl2pPr>
                      <a:lvl3pPr marL="914400" algn="l" defTabSz="914400" rtl="0" eaLnBrk="1" latinLnBrk="0" hangingPunct="1">
                        <a:defRPr sz="1800" kern="1200">
                          <a:solidFill>
                            <a:schemeClr val="dk1"/>
                          </a:solidFill>
                          <a:latin typeface="Futura Md BT"/>
                        </a:defRPr>
                      </a:lvl3pPr>
                      <a:lvl4pPr marL="1371600" algn="l" defTabSz="914400" rtl="0" eaLnBrk="1" latinLnBrk="0" hangingPunct="1">
                        <a:defRPr sz="1800" kern="1200">
                          <a:solidFill>
                            <a:schemeClr val="dk1"/>
                          </a:solidFill>
                          <a:latin typeface="Futura Md BT"/>
                        </a:defRPr>
                      </a:lvl4pPr>
                      <a:lvl5pPr marL="1828800" algn="l" defTabSz="914400" rtl="0" eaLnBrk="1" latinLnBrk="0" hangingPunct="1">
                        <a:defRPr sz="1800" kern="1200">
                          <a:solidFill>
                            <a:schemeClr val="dk1"/>
                          </a:solidFill>
                          <a:latin typeface="Futura Md BT"/>
                        </a:defRPr>
                      </a:lvl5pPr>
                      <a:lvl6pPr marL="2286000" algn="l" defTabSz="914400" rtl="0" eaLnBrk="1" latinLnBrk="0" hangingPunct="1">
                        <a:defRPr sz="1800" kern="1200">
                          <a:solidFill>
                            <a:schemeClr val="dk1"/>
                          </a:solidFill>
                          <a:latin typeface="Futura Md BT"/>
                        </a:defRPr>
                      </a:lvl6pPr>
                      <a:lvl7pPr marL="2743200" algn="l" defTabSz="914400" rtl="0" eaLnBrk="1" latinLnBrk="0" hangingPunct="1">
                        <a:defRPr sz="1800" kern="1200">
                          <a:solidFill>
                            <a:schemeClr val="dk1"/>
                          </a:solidFill>
                          <a:latin typeface="Futura Md BT"/>
                        </a:defRPr>
                      </a:lvl7pPr>
                      <a:lvl8pPr marL="3200400" algn="l" defTabSz="914400" rtl="0" eaLnBrk="1" latinLnBrk="0" hangingPunct="1">
                        <a:defRPr sz="1800" kern="1200">
                          <a:solidFill>
                            <a:schemeClr val="dk1"/>
                          </a:solidFill>
                          <a:latin typeface="Futura Md BT"/>
                        </a:defRPr>
                      </a:lvl8pPr>
                      <a:lvl9pPr marL="3657600" algn="l" defTabSz="914400" rtl="0" eaLnBrk="1" latinLnBrk="0" hangingPunct="1">
                        <a:defRPr sz="1800" kern="1200">
                          <a:solidFill>
                            <a:schemeClr val="dk1"/>
                          </a:solidFill>
                          <a:latin typeface="Futura Md BT"/>
                        </a:defRPr>
                      </a:lvl9pPr>
                    </a:lstStyle>
                    <a:p>
                      <a:pPr algn="r" fontAlgn="b"/>
                      <a:r>
                        <a:rPr lang="de-CH" sz="1800" u="none" strike="noStrike" dirty="0">
                          <a:effectLst/>
                          <a:latin typeface="+mn-lt"/>
                          <a:cs typeface="Arial" panose="020B0604020202020204" pitchFamily="34" charset="0"/>
                        </a:rPr>
                        <a:t>1.7%</a:t>
                      </a:r>
                      <a:endParaRPr lang="de-CH" sz="1800" b="0" i="0" u="none" strike="noStrike" dirty="0">
                        <a:solidFill>
                          <a:srgbClr val="000000"/>
                        </a:solidFill>
                        <a:effectLst/>
                        <a:latin typeface="+mn-lt"/>
                        <a:cs typeface="Arial" panose="020B0604020202020204" pitchFamily="34" charset="0"/>
                      </a:endParaRPr>
                    </a:p>
                  </a:txBody>
                  <a:tcPr marL="9524" marR="257139" marT="952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Futura Md BT"/>
                        </a:defRPr>
                      </a:lvl1pPr>
                      <a:lvl2pPr marL="457200" algn="l" defTabSz="914400" rtl="0" eaLnBrk="1" latinLnBrk="0" hangingPunct="1">
                        <a:defRPr sz="1800" kern="1200">
                          <a:solidFill>
                            <a:schemeClr val="dk1"/>
                          </a:solidFill>
                          <a:latin typeface="Futura Md BT"/>
                        </a:defRPr>
                      </a:lvl2pPr>
                      <a:lvl3pPr marL="914400" algn="l" defTabSz="914400" rtl="0" eaLnBrk="1" latinLnBrk="0" hangingPunct="1">
                        <a:defRPr sz="1800" kern="1200">
                          <a:solidFill>
                            <a:schemeClr val="dk1"/>
                          </a:solidFill>
                          <a:latin typeface="Futura Md BT"/>
                        </a:defRPr>
                      </a:lvl3pPr>
                      <a:lvl4pPr marL="1371600" algn="l" defTabSz="914400" rtl="0" eaLnBrk="1" latinLnBrk="0" hangingPunct="1">
                        <a:defRPr sz="1800" kern="1200">
                          <a:solidFill>
                            <a:schemeClr val="dk1"/>
                          </a:solidFill>
                          <a:latin typeface="Futura Md BT"/>
                        </a:defRPr>
                      </a:lvl4pPr>
                      <a:lvl5pPr marL="1828800" algn="l" defTabSz="914400" rtl="0" eaLnBrk="1" latinLnBrk="0" hangingPunct="1">
                        <a:defRPr sz="1800" kern="1200">
                          <a:solidFill>
                            <a:schemeClr val="dk1"/>
                          </a:solidFill>
                          <a:latin typeface="Futura Md BT"/>
                        </a:defRPr>
                      </a:lvl5pPr>
                      <a:lvl6pPr marL="2286000" algn="l" defTabSz="914400" rtl="0" eaLnBrk="1" latinLnBrk="0" hangingPunct="1">
                        <a:defRPr sz="1800" kern="1200">
                          <a:solidFill>
                            <a:schemeClr val="dk1"/>
                          </a:solidFill>
                          <a:latin typeface="Futura Md BT"/>
                        </a:defRPr>
                      </a:lvl6pPr>
                      <a:lvl7pPr marL="2743200" algn="l" defTabSz="914400" rtl="0" eaLnBrk="1" latinLnBrk="0" hangingPunct="1">
                        <a:defRPr sz="1800" kern="1200">
                          <a:solidFill>
                            <a:schemeClr val="dk1"/>
                          </a:solidFill>
                          <a:latin typeface="Futura Md BT"/>
                        </a:defRPr>
                      </a:lvl7pPr>
                      <a:lvl8pPr marL="3200400" algn="l" defTabSz="914400" rtl="0" eaLnBrk="1" latinLnBrk="0" hangingPunct="1">
                        <a:defRPr sz="1800" kern="1200">
                          <a:solidFill>
                            <a:schemeClr val="dk1"/>
                          </a:solidFill>
                          <a:latin typeface="Futura Md BT"/>
                        </a:defRPr>
                      </a:lvl8pPr>
                      <a:lvl9pPr marL="3657600" algn="l" defTabSz="914400" rtl="0" eaLnBrk="1" latinLnBrk="0" hangingPunct="1">
                        <a:defRPr sz="1800" kern="1200">
                          <a:solidFill>
                            <a:schemeClr val="dk1"/>
                          </a:solidFill>
                          <a:latin typeface="Futura Md BT"/>
                        </a:defRPr>
                      </a:lvl9pPr>
                    </a:lstStyle>
                    <a:p>
                      <a:pPr marL="72000" algn="l" fontAlgn="b"/>
                      <a:r>
                        <a:rPr lang="de-CH" sz="1800" u="none" strike="noStrike" dirty="0">
                          <a:effectLst/>
                          <a:latin typeface="+mn-lt"/>
                          <a:cs typeface="Arial" panose="020B0604020202020204" pitchFamily="34" charset="0"/>
                        </a:rPr>
                        <a:t>stark unterbewertet</a:t>
                      </a:r>
                      <a:endParaRPr lang="de-CH" sz="1800" b="0" i="0" u="none" strike="noStrike" dirty="0">
                        <a:solidFill>
                          <a:srgbClr val="000000"/>
                        </a:solidFill>
                        <a:effectLst/>
                        <a:latin typeface="+mn-lt"/>
                        <a:cs typeface="Arial" panose="020B0604020202020204" pitchFamily="34" charset="0"/>
                      </a:endParaRPr>
                    </a:p>
                  </a:txBody>
                  <a:tcPr marL="9524" marR="9524" marT="952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93401">
                <a:tc>
                  <a:txBody>
                    <a:bodyPr/>
                    <a:lstStyle>
                      <a:lvl1pPr marL="0" algn="l" defTabSz="914400" rtl="0" eaLnBrk="1" latinLnBrk="0" hangingPunct="1">
                        <a:defRPr sz="1800" kern="1200">
                          <a:solidFill>
                            <a:schemeClr val="dk1"/>
                          </a:solidFill>
                          <a:latin typeface="Futura Md BT"/>
                        </a:defRPr>
                      </a:lvl1pPr>
                      <a:lvl2pPr marL="457200" algn="l" defTabSz="914400" rtl="0" eaLnBrk="1" latinLnBrk="0" hangingPunct="1">
                        <a:defRPr sz="1800" kern="1200">
                          <a:solidFill>
                            <a:schemeClr val="dk1"/>
                          </a:solidFill>
                          <a:latin typeface="Futura Md BT"/>
                        </a:defRPr>
                      </a:lvl2pPr>
                      <a:lvl3pPr marL="914400" algn="l" defTabSz="914400" rtl="0" eaLnBrk="1" latinLnBrk="0" hangingPunct="1">
                        <a:defRPr sz="1800" kern="1200">
                          <a:solidFill>
                            <a:schemeClr val="dk1"/>
                          </a:solidFill>
                          <a:latin typeface="Futura Md BT"/>
                        </a:defRPr>
                      </a:lvl3pPr>
                      <a:lvl4pPr marL="1371600" algn="l" defTabSz="914400" rtl="0" eaLnBrk="1" latinLnBrk="0" hangingPunct="1">
                        <a:defRPr sz="1800" kern="1200">
                          <a:solidFill>
                            <a:schemeClr val="dk1"/>
                          </a:solidFill>
                          <a:latin typeface="Futura Md BT"/>
                        </a:defRPr>
                      </a:lvl4pPr>
                      <a:lvl5pPr marL="1828800" algn="l" defTabSz="914400" rtl="0" eaLnBrk="1" latinLnBrk="0" hangingPunct="1">
                        <a:defRPr sz="1800" kern="1200">
                          <a:solidFill>
                            <a:schemeClr val="dk1"/>
                          </a:solidFill>
                          <a:latin typeface="Futura Md BT"/>
                        </a:defRPr>
                      </a:lvl5pPr>
                      <a:lvl6pPr marL="2286000" algn="l" defTabSz="914400" rtl="0" eaLnBrk="1" latinLnBrk="0" hangingPunct="1">
                        <a:defRPr sz="1800" kern="1200">
                          <a:solidFill>
                            <a:schemeClr val="dk1"/>
                          </a:solidFill>
                          <a:latin typeface="Futura Md BT"/>
                        </a:defRPr>
                      </a:lvl6pPr>
                      <a:lvl7pPr marL="2743200" algn="l" defTabSz="914400" rtl="0" eaLnBrk="1" latinLnBrk="0" hangingPunct="1">
                        <a:defRPr sz="1800" kern="1200">
                          <a:solidFill>
                            <a:schemeClr val="dk1"/>
                          </a:solidFill>
                          <a:latin typeface="Futura Md BT"/>
                        </a:defRPr>
                      </a:lvl7pPr>
                      <a:lvl8pPr marL="3200400" algn="l" defTabSz="914400" rtl="0" eaLnBrk="1" latinLnBrk="0" hangingPunct="1">
                        <a:defRPr sz="1800" kern="1200">
                          <a:solidFill>
                            <a:schemeClr val="dk1"/>
                          </a:solidFill>
                          <a:latin typeface="Futura Md BT"/>
                        </a:defRPr>
                      </a:lvl8pPr>
                      <a:lvl9pPr marL="3657600" algn="l" defTabSz="914400" rtl="0" eaLnBrk="1" latinLnBrk="0" hangingPunct="1">
                        <a:defRPr sz="1800" kern="1200">
                          <a:solidFill>
                            <a:schemeClr val="dk1"/>
                          </a:solidFill>
                          <a:latin typeface="Futura Md BT"/>
                        </a:defRPr>
                      </a:lvl9pPr>
                    </a:lstStyle>
                    <a:p>
                      <a:pPr algn="l" fontAlgn="b"/>
                      <a:r>
                        <a:rPr lang="de-CH" sz="1800" b="1" i="0" u="none" strike="noStrike" dirty="0">
                          <a:solidFill>
                            <a:schemeClr val="dk1"/>
                          </a:solidFill>
                          <a:effectLst/>
                          <a:latin typeface="+mn-lt"/>
                          <a:cs typeface="Arial" panose="020B0604020202020204" pitchFamily="34" charset="0"/>
                        </a:rPr>
                        <a:t>OW</a:t>
                      </a:r>
                      <a:endParaRPr lang="de-CH" sz="1800" b="1" i="0" u="none" strike="noStrike" dirty="0">
                        <a:solidFill>
                          <a:srgbClr val="000000"/>
                        </a:solidFill>
                        <a:effectLst/>
                        <a:latin typeface="+mn-lt"/>
                        <a:cs typeface="Arial" panose="020B0604020202020204" pitchFamily="34" charset="0"/>
                      </a:endParaRPr>
                    </a:p>
                  </a:txBody>
                  <a:tcPr marL="9524" marR="9524" marT="952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Futura Md BT"/>
                        </a:defRPr>
                      </a:lvl1pPr>
                      <a:lvl2pPr marL="457200" algn="l" defTabSz="914400" rtl="0" eaLnBrk="1" latinLnBrk="0" hangingPunct="1">
                        <a:defRPr sz="1800" kern="1200">
                          <a:solidFill>
                            <a:schemeClr val="dk1"/>
                          </a:solidFill>
                          <a:latin typeface="Futura Md BT"/>
                        </a:defRPr>
                      </a:lvl2pPr>
                      <a:lvl3pPr marL="914400" algn="l" defTabSz="914400" rtl="0" eaLnBrk="1" latinLnBrk="0" hangingPunct="1">
                        <a:defRPr sz="1800" kern="1200">
                          <a:solidFill>
                            <a:schemeClr val="dk1"/>
                          </a:solidFill>
                          <a:latin typeface="Futura Md BT"/>
                        </a:defRPr>
                      </a:lvl3pPr>
                      <a:lvl4pPr marL="1371600" algn="l" defTabSz="914400" rtl="0" eaLnBrk="1" latinLnBrk="0" hangingPunct="1">
                        <a:defRPr sz="1800" kern="1200">
                          <a:solidFill>
                            <a:schemeClr val="dk1"/>
                          </a:solidFill>
                          <a:latin typeface="Futura Md BT"/>
                        </a:defRPr>
                      </a:lvl4pPr>
                      <a:lvl5pPr marL="1828800" algn="l" defTabSz="914400" rtl="0" eaLnBrk="1" latinLnBrk="0" hangingPunct="1">
                        <a:defRPr sz="1800" kern="1200">
                          <a:solidFill>
                            <a:schemeClr val="dk1"/>
                          </a:solidFill>
                          <a:latin typeface="Futura Md BT"/>
                        </a:defRPr>
                      </a:lvl5pPr>
                      <a:lvl6pPr marL="2286000" algn="l" defTabSz="914400" rtl="0" eaLnBrk="1" latinLnBrk="0" hangingPunct="1">
                        <a:defRPr sz="1800" kern="1200">
                          <a:solidFill>
                            <a:schemeClr val="dk1"/>
                          </a:solidFill>
                          <a:latin typeface="Futura Md BT"/>
                        </a:defRPr>
                      </a:lvl6pPr>
                      <a:lvl7pPr marL="2743200" algn="l" defTabSz="914400" rtl="0" eaLnBrk="1" latinLnBrk="0" hangingPunct="1">
                        <a:defRPr sz="1800" kern="1200">
                          <a:solidFill>
                            <a:schemeClr val="dk1"/>
                          </a:solidFill>
                          <a:latin typeface="Futura Md BT"/>
                        </a:defRPr>
                      </a:lvl7pPr>
                      <a:lvl8pPr marL="3200400" algn="l" defTabSz="914400" rtl="0" eaLnBrk="1" latinLnBrk="0" hangingPunct="1">
                        <a:defRPr sz="1800" kern="1200">
                          <a:solidFill>
                            <a:schemeClr val="dk1"/>
                          </a:solidFill>
                          <a:latin typeface="Futura Md BT"/>
                        </a:defRPr>
                      </a:lvl8pPr>
                      <a:lvl9pPr marL="3657600" algn="l" defTabSz="914400" rtl="0" eaLnBrk="1" latinLnBrk="0" hangingPunct="1">
                        <a:defRPr sz="1800" kern="1200">
                          <a:solidFill>
                            <a:schemeClr val="dk1"/>
                          </a:solidFill>
                          <a:latin typeface="Futura Md BT"/>
                        </a:defRPr>
                      </a:lvl9pPr>
                    </a:lstStyle>
                    <a:p>
                      <a:pPr algn="r" fontAlgn="b"/>
                      <a:r>
                        <a:rPr lang="de-CH" sz="1800" u="none" strike="noStrike" dirty="0">
                          <a:effectLst/>
                          <a:latin typeface="+mn-lt"/>
                          <a:cs typeface="Arial" panose="020B0604020202020204" pitchFamily="34" charset="0"/>
                        </a:rPr>
                        <a:t>7.6%</a:t>
                      </a:r>
                      <a:endParaRPr lang="de-CH" sz="1800" b="0" i="0" u="none" strike="noStrike" dirty="0">
                        <a:solidFill>
                          <a:srgbClr val="000000"/>
                        </a:solidFill>
                        <a:effectLst/>
                        <a:latin typeface="+mn-lt"/>
                        <a:cs typeface="Arial" panose="020B0604020202020204" pitchFamily="34" charset="0"/>
                      </a:endParaRPr>
                    </a:p>
                  </a:txBody>
                  <a:tcPr marL="9524" marR="257139" marT="952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Futura Md BT"/>
                        </a:defRPr>
                      </a:lvl1pPr>
                      <a:lvl2pPr marL="457200" algn="l" defTabSz="914400" rtl="0" eaLnBrk="1" latinLnBrk="0" hangingPunct="1">
                        <a:defRPr sz="1800" kern="1200">
                          <a:solidFill>
                            <a:schemeClr val="dk1"/>
                          </a:solidFill>
                          <a:latin typeface="Futura Md BT"/>
                        </a:defRPr>
                      </a:lvl2pPr>
                      <a:lvl3pPr marL="914400" algn="l" defTabSz="914400" rtl="0" eaLnBrk="1" latinLnBrk="0" hangingPunct="1">
                        <a:defRPr sz="1800" kern="1200">
                          <a:solidFill>
                            <a:schemeClr val="dk1"/>
                          </a:solidFill>
                          <a:latin typeface="Futura Md BT"/>
                        </a:defRPr>
                      </a:lvl3pPr>
                      <a:lvl4pPr marL="1371600" algn="l" defTabSz="914400" rtl="0" eaLnBrk="1" latinLnBrk="0" hangingPunct="1">
                        <a:defRPr sz="1800" kern="1200">
                          <a:solidFill>
                            <a:schemeClr val="dk1"/>
                          </a:solidFill>
                          <a:latin typeface="Futura Md BT"/>
                        </a:defRPr>
                      </a:lvl4pPr>
                      <a:lvl5pPr marL="1828800" algn="l" defTabSz="914400" rtl="0" eaLnBrk="1" latinLnBrk="0" hangingPunct="1">
                        <a:defRPr sz="1800" kern="1200">
                          <a:solidFill>
                            <a:schemeClr val="dk1"/>
                          </a:solidFill>
                          <a:latin typeface="Futura Md BT"/>
                        </a:defRPr>
                      </a:lvl5pPr>
                      <a:lvl6pPr marL="2286000" algn="l" defTabSz="914400" rtl="0" eaLnBrk="1" latinLnBrk="0" hangingPunct="1">
                        <a:defRPr sz="1800" kern="1200">
                          <a:solidFill>
                            <a:schemeClr val="dk1"/>
                          </a:solidFill>
                          <a:latin typeface="Futura Md BT"/>
                        </a:defRPr>
                      </a:lvl6pPr>
                      <a:lvl7pPr marL="2743200" algn="l" defTabSz="914400" rtl="0" eaLnBrk="1" latinLnBrk="0" hangingPunct="1">
                        <a:defRPr sz="1800" kern="1200">
                          <a:solidFill>
                            <a:schemeClr val="dk1"/>
                          </a:solidFill>
                          <a:latin typeface="Futura Md BT"/>
                        </a:defRPr>
                      </a:lvl7pPr>
                      <a:lvl8pPr marL="3200400" algn="l" defTabSz="914400" rtl="0" eaLnBrk="1" latinLnBrk="0" hangingPunct="1">
                        <a:defRPr sz="1800" kern="1200">
                          <a:solidFill>
                            <a:schemeClr val="dk1"/>
                          </a:solidFill>
                          <a:latin typeface="Futura Md BT"/>
                        </a:defRPr>
                      </a:lvl8pPr>
                      <a:lvl9pPr marL="3657600" algn="l" defTabSz="914400" rtl="0" eaLnBrk="1" latinLnBrk="0" hangingPunct="1">
                        <a:defRPr sz="1800" kern="1200">
                          <a:solidFill>
                            <a:schemeClr val="dk1"/>
                          </a:solidFill>
                          <a:latin typeface="Futura Md BT"/>
                        </a:defRPr>
                      </a:lvl9pPr>
                    </a:lstStyle>
                    <a:p>
                      <a:pPr marL="72000" algn="l" fontAlgn="b"/>
                      <a:r>
                        <a:rPr lang="de-CH" sz="1800" u="none" strike="noStrike" dirty="0">
                          <a:effectLst/>
                          <a:latin typeface="+mn-lt"/>
                          <a:cs typeface="Arial" panose="020B0604020202020204" pitchFamily="34" charset="0"/>
                        </a:rPr>
                        <a:t>potenziell unterbewertet</a:t>
                      </a:r>
                      <a:endParaRPr lang="de-CH" sz="1800" b="0" i="0" u="none" strike="noStrike" dirty="0">
                        <a:solidFill>
                          <a:srgbClr val="000000"/>
                        </a:solidFill>
                        <a:effectLst/>
                        <a:latin typeface="+mn-lt"/>
                        <a:cs typeface="Arial" panose="020B0604020202020204" pitchFamily="34" charset="0"/>
                      </a:endParaRPr>
                    </a:p>
                  </a:txBody>
                  <a:tcPr marL="9524" marR="9524" marT="952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Futura Md BT"/>
                        </a:defRPr>
                      </a:lvl1pPr>
                      <a:lvl2pPr marL="457200" algn="l" defTabSz="914400" rtl="0" eaLnBrk="1" latinLnBrk="0" hangingPunct="1">
                        <a:defRPr sz="1800" kern="1200">
                          <a:solidFill>
                            <a:schemeClr val="dk1"/>
                          </a:solidFill>
                          <a:latin typeface="Futura Md BT"/>
                        </a:defRPr>
                      </a:lvl2pPr>
                      <a:lvl3pPr marL="914400" algn="l" defTabSz="914400" rtl="0" eaLnBrk="1" latinLnBrk="0" hangingPunct="1">
                        <a:defRPr sz="1800" kern="1200">
                          <a:solidFill>
                            <a:schemeClr val="dk1"/>
                          </a:solidFill>
                          <a:latin typeface="Futura Md BT"/>
                        </a:defRPr>
                      </a:lvl3pPr>
                      <a:lvl4pPr marL="1371600" algn="l" defTabSz="914400" rtl="0" eaLnBrk="1" latinLnBrk="0" hangingPunct="1">
                        <a:defRPr sz="1800" kern="1200">
                          <a:solidFill>
                            <a:schemeClr val="dk1"/>
                          </a:solidFill>
                          <a:latin typeface="Futura Md BT"/>
                        </a:defRPr>
                      </a:lvl4pPr>
                      <a:lvl5pPr marL="1828800" algn="l" defTabSz="914400" rtl="0" eaLnBrk="1" latinLnBrk="0" hangingPunct="1">
                        <a:defRPr sz="1800" kern="1200">
                          <a:solidFill>
                            <a:schemeClr val="dk1"/>
                          </a:solidFill>
                          <a:latin typeface="Futura Md BT"/>
                        </a:defRPr>
                      </a:lvl5pPr>
                      <a:lvl6pPr marL="2286000" algn="l" defTabSz="914400" rtl="0" eaLnBrk="1" latinLnBrk="0" hangingPunct="1">
                        <a:defRPr sz="1800" kern="1200">
                          <a:solidFill>
                            <a:schemeClr val="dk1"/>
                          </a:solidFill>
                          <a:latin typeface="Futura Md BT"/>
                        </a:defRPr>
                      </a:lvl6pPr>
                      <a:lvl7pPr marL="2743200" algn="l" defTabSz="914400" rtl="0" eaLnBrk="1" latinLnBrk="0" hangingPunct="1">
                        <a:defRPr sz="1800" kern="1200">
                          <a:solidFill>
                            <a:schemeClr val="dk1"/>
                          </a:solidFill>
                          <a:latin typeface="Futura Md BT"/>
                        </a:defRPr>
                      </a:lvl7pPr>
                      <a:lvl8pPr marL="3200400" algn="l" defTabSz="914400" rtl="0" eaLnBrk="1" latinLnBrk="0" hangingPunct="1">
                        <a:defRPr sz="1800" kern="1200">
                          <a:solidFill>
                            <a:schemeClr val="dk1"/>
                          </a:solidFill>
                          <a:latin typeface="Futura Md BT"/>
                        </a:defRPr>
                      </a:lvl8pPr>
                      <a:lvl9pPr marL="3657600" algn="l" defTabSz="914400" rtl="0" eaLnBrk="1" latinLnBrk="0" hangingPunct="1">
                        <a:defRPr sz="1800" kern="1200">
                          <a:solidFill>
                            <a:schemeClr val="dk1"/>
                          </a:solidFill>
                          <a:latin typeface="Futura Md BT"/>
                        </a:defRPr>
                      </a:lvl9pPr>
                    </a:lstStyle>
                    <a:p>
                      <a:pPr algn="l" fontAlgn="b"/>
                      <a:endParaRPr lang="de-CH" sz="1800" b="0" i="0" u="none" strike="noStrike" dirty="0">
                        <a:solidFill>
                          <a:schemeClr val="bg1"/>
                        </a:solidFill>
                        <a:effectLst/>
                        <a:latin typeface="+mn-lt"/>
                        <a:cs typeface="Arial" panose="020B0604020202020204" pitchFamily="34" charset="0"/>
                      </a:endParaRPr>
                    </a:p>
                  </a:txBody>
                  <a:tcPr marL="9524" marR="9524" marT="952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Futura Md BT"/>
                        </a:defRPr>
                      </a:lvl1pPr>
                      <a:lvl2pPr marL="457200" algn="l" defTabSz="914400" rtl="0" eaLnBrk="1" latinLnBrk="0" hangingPunct="1">
                        <a:defRPr sz="1800" kern="1200">
                          <a:solidFill>
                            <a:schemeClr val="dk1"/>
                          </a:solidFill>
                          <a:latin typeface="Futura Md BT"/>
                        </a:defRPr>
                      </a:lvl2pPr>
                      <a:lvl3pPr marL="914400" algn="l" defTabSz="914400" rtl="0" eaLnBrk="1" latinLnBrk="0" hangingPunct="1">
                        <a:defRPr sz="1800" kern="1200">
                          <a:solidFill>
                            <a:schemeClr val="dk1"/>
                          </a:solidFill>
                          <a:latin typeface="Futura Md BT"/>
                        </a:defRPr>
                      </a:lvl3pPr>
                      <a:lvl4pPr marL="1371600" algn="l" defTabSz="914400" rtl="0" eaLnBrk="1" latinLnBrk="0" hangingPunct="1">
                        <a:defRPr sz="1800" kern="1200">
                          <a:solidFill>
                            <a:schemeClr val="dk1"/>
                          </a:solidFill>
                          <a:latin typeface="Futura Md BT"/>
                        </a:defRPr>
                      </a:lvl4pPr>
                      <a:lvl5pPr marL="1828800" algn="l" defTabSz="914400" rtl="0" eaLnBrk="1" latinLnBrk="0" hangingPunct="1">
                        <a:defRPr sz="1800" kern="1200">
                          <a:solidFill>
                            <a:schemeClr val="dk1"/>
                          </a:solidFill>
                          <a:latin typeface="Futura Md BT"/>
                        </a:defRPr>
                      </a:lvl5pPr>
                      <a:lvl6pPr marL="2286000" algn="l" defTabSz="914400" rtl="0" eaLnBrk="1" latinLnBrk="0" hangingPunct="1">
                        <a:defRPr sz="1800" kern="1200">
                          <a:solidFill>
                            <a:schemeClr val="dk1"/>
                          </a:solidFill>
                          <a:latin typeface="Futura Md BT"/>
                        </a:defRPr>
                      </a:lvl6pPr>
                      <a:lvl7pPr marL="2743200" algn="l" defTabSz="914400" rtl="0" eaLnBrk="1" latinLnBrk="0" hangingPunct="1">
                        <a:defRPr sz="1800" kern="1200">
                          <a:solidFill>
                            <a:schemeClr val="dk1"/>
                          </a:solidFill>
                          <a:latin typeface="Futura Md BT"/>
                        </a:defRPr>
                      </a:lvl7pPr>
                      <a:lvl8pPr marL="3200400" algn="l" defTabSz="914400" rtl="0" eaLnBrk="1" latinLnBrk="0" hangingPunct="1">
                        <a:defRPr sz="1800" kern="1200">
                          <a:solidFill>
                            <a:schemeClr val="dk1"/>
                          </a:solidFill>
                          <a:latin typeface="Futura Md BT"/>
                        </a:defRPr>
                      </a:lvl8pPr>
                      <a:lvl9pPr marL="3657600" algn="l" defTabSz="914400" rtl="0" eaLnBrk="1" latinLnBrk="0" hangingPunct="1">
                        <a:defRPr sz="1800" kern="1200">
                          <a:solidFill>
                            <a:schemeClr val="dk1"/>
                          </a:solidFill>
                          <a:latin typeface="Futura Md BT"/>
                        </a:defRPr>
                      </a:lvl9pPr>
                    </a:lstStyle>
                    <a:p>
                      <a:pPr algn="l" fontAlgn="b"/>
                      <a:r>
                        <a:rPr lang="de-CH" sz="1800" b="1" i="0" u="none" strike="noStrike" dirty="0">
                          <a:solidFill>
                            <a:schemeClr val="tx1"/>
                          </a:solidFill>
                          <a:effectLst/>
                          <a:latin typeface="+mn-lt"/>
                          <a:cs typeface="Arial" panose="020B0604020202020204" pitchFamily="34" charset="0"/>
                        </a:rPr>
                        <a:t>AG</a:t>
                      </a:r>
                    </a:p>
                  </a:txBody>
                  <a:tcPr marL="9524" marR="9524" marT="952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Futura Md BT"/>
                        </a:defRPr>
                      </a:lvl1pPr>
                      <a:lvl2pPr marL="457200" algn="l" defTabSz="914400" rtl="0" eaLnBrk="1" latinLnBrk="0" hangingPunct="1">
                        <a:defRPr sz="1800" kern="1200">
                          <a:solidFill>
                            <a:schemeClr val="dk1"/>
                          </a:solidFill>
                          <a:latin typeface="Futura Md BT"/>
                        </a:defRPr>
                      </a:lvl2pPr>
                      <a:lvl3pPr marL="914400" algn="l" defTabSz="914400" rtl="0" eaLnBrk="1" latinLnBrk="0" hangingPunct="1">
                        <a:defRPr sz="1800" kern="1200">
                          <a:solidFill>
                            <a:schemeClr val="dk1"/>
                          </a:solidFill>
                          <a:latin typeface="Futura Md BT"/>
                        </a:defRPr>
                      </a:lvl3pPr>
                      <a:lvl4pPr marL="1371600" algn="l" defTabSz="914400" rtl="0" eaLnBrk="1" latinLnBrk="0" hangingPunct="1">
                        <a:defRPr sz="1800" kern="1200">
                          <a:solidFill>
                            <a:schemeClr val="dk1"/>
                          </a:solidFill>
                          <a:latin typeface="Futura Md BT"/>
                        </a:defRPr>
                      </a:lvl4pPr>
                      <a:lvl5pPr marL="1828800" algn="l" defTabSz="914400" rtl="0" eaLnBrk="1" latinLnBrk="0" hangingPunct="1">
                        <a:defRPr sz="1800" kern="1200">
                          <a:solidFill>
                            <a:schemeClr val="dk1"/>
                          </a:solidFill>
                          <a:latin typeface="Futura Md BT"/>
                        </a:defRPr>
                      </a:lvl5pPr>
                      <a:lvl6pPr marL="2286000" algn="l" defTabSz="914400" rtl="0" eaLnBrk="1" latinLnBrk="0" hangingPunct="1">
                        <a:defRPr sz="1800" kern="1200">
                          <a:solidFill>
                            <a:schemeClr val="dk1"/>
                          </a:solidFill>
                          <a:latin typeface="Futura Md BT"/>
                        </a:defRPr>
                      </a:lvl6pPr>
                      <a:lvl7pPr marL="2743200" algn="l" defTabSz="914400" rtl="0" eaLnBrk="1" latinLnBrk="0" hangingPunct="1">
                        <a:defRPr sz="1800" kern="1200">
                          <a:solidFill>
                            <a:schemeClr val="dk1"/>
                          </a:solidFill>
                          <a:latin typeface="Futura Md BT"/>
                        </a:defRPr>
                      </a:lvl7pPr>
                      <a:lvl8pPr marL="3200400" algn="l" defTabSz="914400" rtl="0" eaLnBrk="1" latinLnBrk="0" hangingPunct="1">
                        <a:defRPr sz="1800" kern="1200">
                          <a:solidFill>
                            <a:schemeClr val="dk1"/>
                          </a:solidFill>
                          <a:latin typeface="Futura Md BT"/>
                        </a:defRPr>
                      </a:lvl8pPr>
                      <a:lvl9pPr marL="3657600" algn="l" defTabSz="914400" rtl="0" eaLnBrk="1" latinLnBrk="0" hangingPunct="1">
                        <a:defRPr sz="1800" kern="1200">
                          <a:solidFill>
                            <a:schemeClr val="dk1"/>
                          </a:solidFill>
                          <a:latin typeface="Futura Md BT"/>
                        </a:defRPr>
                      </a:lvl9pPr>
                    </a:lstStyle>
                    <a:p>
                      <a:pPr algn="r" fontAlgn="b"/>
                      <a:r>
                        <a:rPr lang="de-CH" sz="1800" u="none" strike="noStrike" dirty="0">
                          <a:solidFill>
                            <a:schemeClr val="tx1"/>
                          </a:solidFill>
                          <a:effectLst/>
                          <a:latin typeface="+mn-lt"/>
                          <a:cs typeface="Arial" panose="020B0604020202020204" pitchFamily="34" charset="0"/>
                        </a:rPr>
                        <a:t>1.1%</a:t>
                      </a:r>
                      <a:endParaRPr lang="de-CH" sz="1800" b="0" i="0" u="none" strike="noStrike" dirty="0">
                        <a:solidFill>
                          <a:schemeClr val="tx1"/>
                        </a:solidFill>
                        <a:effectLst/>
                        <a:latin typeface="+mn-lt"/>
                        <a:cs typeface="Arial" panose="020B0604020202020204" pitchFamily="34" charset="0"/>
                      </a:endParaRPr>
                    </a:p>
                  </a:txBody>
                  <a:tcPr marL="9524" marR="257139" marT="952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Futura Md BT"/>
                        </a:defRPr>
                      </a:lvl1pPr>
                      <a:lvl2pPr marL="457200" algn="l" defTabSz="914400" rtl="0" eaLnBrk="1" latinLnBrk="0" hangingPunct="1">
                        <a:defRPr sz="1800" kern="1200">
                          <a:solidFill>
                            <a:schemeClr val="dk1"/>
                          </a:solidFill>
                          <a:latin typeface="Futura Md BT"/>
                        </a:defRPr>
                      </a:lvl2pPr>
                      <a:lvl3pPr marL="914400" algn="l" defTabSz="914400" rtl="0" eaLnBrk="1" latinLnBrk="0" hangingPunct="1">
                        <a:defRPr sz="1800" kern="1200">
                          <a:solidFill>
                            <a:schemeClr val="dk1"/>
                          </a:solidFill>
                          <a:latin typeface="Futura Md BT"/>
                        </a:defRPr>
                      </a:lvl3pPr>
                      <a:lvl4pPr marL="1371600" algn="l" defTabSz="914400" rtl="0" eaLnBrk="1" latinLnBrk="0" hangingPunct="1">
                        <a:defRPr sz="1800" kern="1200">
                          <a:solidFill>
                            <a:schemeClr val="dk1"/>
                          </a:solidFill>
                          <a:latin typeface="Futura Md BT"/>
                        </a:defRPr>
                      </a:lvl4pPr>
                      <a:lvl5pPr marL="1828800" algn="l" defTabSz="914400" rtl="0" eaLnBrk="1" latinLnBrk="0" hangingPunct="1">
                        <a:defRPr sz="1800" kern="1200">
                          <a:solidFill>
                            <a:schemeClr val="dk1"/>
                          </a:solidFill>
                          <a:latin typeface="Futura Md BT"/>
                        </a:defRPr>
                      </a:lvl5pPr>
                      <a:lvl6pPr marL="2286000" algn="l" defTabSz="914400" rtl="0" eaLnBrk="1" latinLnBrk="0" hangingPunct="1">
                        <a:defRPr sz="1800" kern="1200">
                          <a:solidFill>
                            <a:schemeClr val="dk1"/>
                          </a:solidFill>
                          <a:latin typeface="Futura Md BT"/>
                        </a:defRPr>
                      </a:lvl6pPr>
                      <a:lvl7pPr marL="2743200" algn="l" defTabSz="914400" rtl="0" eaLnBrk="1" latinLnBrk="0" hangingPunct="1">
                        <a:defRPr sz="1800" kern="1200">
                          <a:solidFill>
                            <a:schemeClr val="dk1"/>
                          </a:solidFill>
                          <a:latin typeface="Futura Md BT"/>
                        </a:defRPr>
                      </a:lvl7pPr>
                      <a:lvl8pPr marL="3200400" algn="l" defTabSz="914400" rtl="0" eaLnBrk="1" latinLnBrk="0" hangingPunct="1">
                        <a:defRPr sz="1800" kern="1200">
                          <a:solidFill>
                            <a:schemeClr val="dk1"/>
                          </a:solidFill>
                          <a:latin typeface="Futura Md BT"/>
                        </a:defRPr>
                      </a:lvl8pPr>
                      <a:lvl9pPr marL="3657600" algn="l" defTabSz="914400" rtl="0" eaLnBrk="1" latinLnBrk="0" hangingPunct="1">
                        <a:defRPr sz="1800" kern="1200">
                          <a:solidFill>
                            <a:schemeClr val="dk1"/>
                          </a:solidFill>
                          <a:latin typeface="Futura Md BT"/>
                        </a:defRPr>
                      </a:lvl9pPr>
                    </a:lstStyle>
                    <a:p>
                      <a:pPr marL="72000" algn="l" fontAlgn="b"/>
                      <a:r>
                        <a:rPr lang="de-CH" sz="1800" u="none" strike="noStrike" dirty="0">
                          <a:solidFill>
                            <a:schemeClr val="tx1"/>
                          </a:solidFill>
                          <a:effectLst/>
                          <a:latin typeface="+mn-lt"/>
                          <a:cs typeface="Arial" panose="020B0604020202020204" pitchFamily="34" charset="0"/>
                        </a:rPr>
                        <a:t>potenziell unterbewertet</a:t>
                      </a:r>
                    </a:p>
                  </a:txBody>
                  <a:tcPr marL="9524" marR="9524" marT="952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93401">
                <a:tc>
                  <a:txBody>
                    <a:bodyPr/>
                    <a:lstStyle>
                      <a:lvl1pPr marL="0" algn="l" defTabSz="914400" rtl="0" eaLnBrk="1" latinLnBrk="0" hangingPunct="1">
                        <a:defRPr sz="1800" kern="1200">
                          <a:solidFill>
                            <a:schemeClr val="dk1"/>
                          </a:solidFill>
                          <a:latin typeface="Futura Md BT"/>
                        </a:defRPr>
                      </a:lvl1pPr>
                      <a:lvl2pPr marL="457200" algn="l" defTabSz="914400" rtl="0" eaLnBrk="1" latinLnBrk="0" hangingPunct="1">
                        <a:defRPr sz="1800" kern="1200">
                          <a:solidFill>
                            <a:schemeClr val="dk1"/>
                          </a:solidFill>
                          <a:latin typeface="Futura Md BT"/>
                        </a:defRPr>
                      </a:lvl2pPr>
                      <a:lvl3pPr marL="914400" algn="l" defTabSz="914400" rtl="0" eaLnBrk="1" latinLnBrk="0" hangingPunct="1">
                        <a:defRPr sz="1800" kern="1200">
                          <a:solidFill>
                            <a:schemeClr val="dk1"/>
                          </a:solidFill>
                          <a:latin typeface="Futura Md BT"/>
                        </a:defRPr>
                      </a:lvl3pPr>
                      <a:lvl4pPr marL="1371600" algn="l" defTabSz="914400" rtl="0" eaLnBrk="1" latinLnBrk="0" hangingPunct="1">
                        <a:defRPr sz="1800" kern="1200">
                          <a:solidFill>
                            <a:schemeClr val="dk1"/>
                          </a:solidFill>
                          <a:latin typeface="Futura Md BT"/>
                        </a:defRPr>
                      </a:lvl4pPr>
                      <a:lvl5pPr marL="1828800" algn="l" defTabSz="914400" rtl="0" eaLnBrk="1" latinLnBrk="0" hangingPunct="1">
                        <a:defRPr sz="1800" kern="1200">
                          <a:solidFill>
                            <a:schemeClr val="dk1"/>
                          </a:solidFill>
                          <a:latin typeface="Futura Md BT"/>
                        </a:defRPr>
                      </a:lvl5pPr>
                      <a:lvl6pPr marL="2286000" algn="l" defTabSz="914400" rtl="0" eaLnBrk="1" latinLnBrk="0" hangingPunct="1">
                        <a:defRPr sz="1800" kern="1200">
                          <a:solidFill>
                            <a:schemeClr val="dk1"/>
                          </a:solidFill>
                          <a:latin typeface="Futura Md BT"/>
                        </a:defRPr>
                      </a:lvl6pPr>
                      <a:lvl7pPr marL="2743200" algn="l" defTabSz="914400" rtl="0" eaLnBrk="1" latinLnBrk="0" hangingPunct="1">
                        <a:defRPr sz="1800" kern="1200">
                          <a:solidFill>
                            <a:schemeClr val="dk1"/>
                          </a:solidFill>
                          <a:latin typeface="Futura Md BT"/>
                        </a:defRPr>
                      </a:lvl7pPr>
                      <a:lvl8pPr marL="3200400" algn="l" defTabSz="914400" rtl="0" eaLnBrk="1" latinLnBrk="0" hangingPunct="1">
                        <a:defRPr sz="1800" kern="1200">
                          <a:solidFill>
                            <a:schemeClr val="dk1"/>
                          </a:solidFill>
                          <a:latin typeface="Futura Md BT"/>
                        </a:defRPr>
                      </a:lvl8pPr>
                      <a:lvl9pPr marL="3657600" algn="l" defTabSz="914400" rtl="0" eaLnBrk="1" latinLnBrk="0" hangingPunct="1">
                        <a:defRPr sz="1800" kern="1200">
                          <a:solidFill>
                            <a:schemeClr val="dk1"/>
                          </a:solidFill>
                          <a:latin typeface="Futura Md BT"/>
                        </a:defRPr>
                      </a:lvl9pPr>
                    </a:lstStyle>
                    <a:p>
                      <a:pPr algn="l" fontAlgn="b"/>
                      <a:r>
                        <a:rPr lang="de-CH" sz="1800" b="1" i="0" u="none" strike="noStrike" dirty="0">
                          <a:solidFill>
                            <a:schemeClr val="tx1"/>
                          </a:solidFill>
                          <a:effectLst/>
                          <a:latin typeface="+mn-lt"/>
                          <a:cs typeface="Arial" panose="020B0604020202020204" pitchFamily="34" charset="0"/>
                        </a:rPr>
                        <a:t>ZH</a:t>
                      </a:r>
                    </a:p>
                  </a:txBody>
                  <a:tcPr marL="9524" marR="9524" marT="952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Futura Md BT"/>
                        </a:defRPr>
                      </a:lvl1pPr>
                      <a:lvl2pPr marL="457200" algn="l" defTabSz="914400" rtl="0" eaLnBrk="1" latinLnBrk="0" hangingPunct="1">
                        <a:defRPr sz="1800" kern="1200">
                          <a:solidFill>
                            <a:schemeClr val="dk1"/>
                          </a:solidFill>
                          <a:latin typeface="Futura Md BT"/>
                        </a:defRPr>
                      </a:lvl2pPr>
                      <a:lvl3pPr marL="914400" algn="l" defTabSz="914400" rtl="0" eaLnBrk="1" latinLnBrk="0" hangingPunct="1">
                        <a:defRPr sz="1800" kern="1200">
                          <a:solidFill>
                            <a:schemeClr val="dk1"/>
                          </a:solidFill>
                          <a:latin typeface="Futura Md BT"/>
                        </a:defRPr>
                      </a:lvl3pPr>
                      <a:lvl4pPr marL="1371600" algn="l" defTabSz="914400" rtl="0" eaLnBrk="1" latinLnBrk="0" hangingPunct="1">
                        <a:defRPr sz="1800" kern="1200">
                          <a:solidFill>
                            <a:schemeClr val="dk1"/>
                          </a:solidFill>
                          <a:latin typeface="Futura Md BT"/>
                        </a:defRPr>
                      </a:lvl4pPr>
                      <a:lvl5pPr marL="1828800" algn="l" defTabSz="914400" rtl="0" eaLnBrk="1" latinLnBrk="0" hangingPunct="1">
                        <a:defRPr sz="1800" kern="1200">
                          <a:solidFill>
                            <a:schemeClr val="dk1"/>
                          </a:solidFill>
                          <a:latin typeface="Futura Md BT"/>
                        </a:defRPr>
                      </a:lvl5pPr>
                      <a:lvl6pPr marL="2286000" algn="l" defTabSz="914400" rtl="0" eaLnBrk="1" latinLnBrk="0" hangingPunct="1">
                        <a:defRPr sz="1800" kern="1200">
                          <a:solidFill>
                            <a:schemeClr val="dk1"/>
                          </a:solidFill>
                          <a:latin typeface="Futura Md BT"/>
                        </a:defRPr>
                      </a:lvl6pPr>
                      <a:lvl7pPr marL="2743200" algn="l" defTabSz="914400" rtl="0" eaLnBrk="1" latinLnBrk="0" hangingPunct="1">
                        <a:defRPr sz="1800" kern="1200">
                          <a:solidFill>
                            <a:schemeClr val="dk1"/>
                          </a:solidFill>
                          <a:latin typeface="Futura Md BT"/>
                        </a:defRPr>
                      </a:lvl7pPr>
                      <a:lvl8pPr marL="3200400" algn="l" defTabSz="914400" rtl="0" eaLnBrk="1" latinLnBrk="0" hangingPunct="1">
                        <a:defRPr sz="1800" kern="1200">
                          <a:solidFill>
                            <a:schemeClr val="dk1"/>
                          </a:solidFill>
                          <a:latin typeface="Futura Md BT"/>
                        </a:defRPr>
                      </a:lvl8pPr>
                      <a:lvl9pPr marL="3657600" algn="l" defTabSz="914400" rtl="0" eaLnBrk="1" latinLnBrk="0" hangingPunct="1">
                        <a:defRPr sz="1800" kern="1200">
                          <a:solidFill>
                            <a:schemeClr val="dk1"/>
                          </a:solidFill>
                          <a:latin typeface="Futura Md BT"/>
                        </a:defRPr>
                      </a:lvl9pPr>
                    </a:lstStyle>
                    <a:p>
                      <a:pPr algn="r" fontAlgn="b"/>
                      <a:r>
                        <a:rPr lang="de-CH" sz="1800" u="none" strike="noStrike" dirty="0">
                          <a:solidFill>
                            <a:schemeClr val="tx1"/>
                          </a:solidFill>
                          <a:effectLst/>
                          <a:latin typeface="+mn-lt"/>
                          <a:cs typeface="Arial" panose="020B0604020202020204" pitchFamily="34" charset="0"/>
                        </a:rPr>
                        <a:t>6.1%</a:t>
                      </a:r>
                      <a:endParaRPr lang="de-CH" sz="1800" b="0" i="0" u="none" strike="noStrike" dirty="0">
                        <a:solidFill>
                          <a:schemeClr val="tx1"/>
                        </a:solidFill>
                        <a:effectLst/>
                        <a:latin typeface="+mn-lt"/>
                        <a:cs typeface="Arial" panose="020B0604020202020204" pitchFamily="34" charset="0"/>
                      </a:endParaRPr>
                    </a:p>
                  </a:txBody>
                  <a:tcPr marL="9524" marR="257139" marT="952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Futura Md BT"/>
                        </a:defRPr>
                      </a:lvl1pPr>
                      <a:lvl2pPr marL="457200" algn="l" defTabSz="914400" rtl="0" eaLnBrk="1" latinLnBrk="0" hangingPunct="1">
                        <a:defRPr sz="1800" kern="1200">
                          <a:solidFill>
                            <a:schemeClr val="dk1"/>
                          </a:solidFill>
                          <a:latin typeface="Futura Md BT"/>
                        </a:defRPr>
                      </a:lvl2pPr>
                      <a:lvl3pPr marL="914400" algn="l" defTabSz="914400" rtl="0" eaLnBrk="1" latinLnBrk="0" hangingPunct="1">
                        <a:defRPr sz="1800" kern="1200">
                          <a:solidFill>
                            <a:schemeClr val="dk1"/>
                          </a:solidFill>
                          <a:latin typeface="Futura Md BT"/>
                        </a:defRPr>
                      </a:lvl3pPr>
                      <a:lvl4pPr marL="1371600" algn="l" defTabSz="914400" rtl="0" eaLnBrk="1" latinLnBrk="0" hangingPunct="1">
                        <a:defRPr sz="1800" kern="1200">
                          <a:solidFill>
                            <a:schemeClr val="dk1"/>
                          </a:solidFill>
                          <a:latin typeface="Futura Md BT"/>
                        </a:defRPr>
                      </a:lvl4pPr>
                      <a:lvl5pPr marL="1828800" algn="l" defTabSz="914400" rtl="0" eaLnBrk="1" latinLnBrk="0" hangingPunct="1">
                        <a:defRPr sz="1800" kern="1200">
                          <a:solidFill>
                            <a:schemeClr val="dk1"/>
                          </a:solidFill>
                          <a:latin typeface="Futura Md BT"/>
                        </a:defRPr>
                      </a:lvl5pPr>
                      <a:lvl6pPr marL="2286000" algn="l" defTabSz="914400" rtl="0" eaLnBrk="1" latinLnBrk="0" hangingPunct="1">
                        <a:defRPr sz="1800" kern="1200">
                          <a:solidFill>
                            <a:schemeClr val="dk1"/>
                          </a:solidFill>
                          <a:latin typeface="Futura Md BT"/>
                        </a:defRPr>
                      </a:lvl6pPr>
                      <a:lvl7pPr marL="2743200" algn="l" defTabSz="914400" rtl="0" eaLnBrk="1" latinLnBrk="0" hangingPunct="1">
                        <a:defRPr sz="1800" kern="1200">
                          <a:solidFill>
                            <a:schemeClr val="dk1"/>
                          </a:solidFill>
                          <a:latin typeface="Futura Md BT"/>
                        </a:defRPr>
                      </a:lvl7pPr>
                      <a:lvl8pPr marL="3200400" algn="l" defTabSz="914400" rtl="0" eaLnBrk="1" latinLnBrk="0" hangingPunct="1">
                        <a:defRPr sz="1800" kern="1200">
                          <a:solidFill>
                            <a:schemeClr val="dk1"/>
                          </a:solidFill>
                          <a:latin typeface="Futura Md BT"/>
                        </a:defRPr>
                      </a:lvl8pPr>
                      <a:lvl9pPr marL="3657600" algn="l" defTabSz="914400" rtl="0" eaLnBrk="1" latinLnBrk="0" hangingPunct="1">
                        <a:defRPr sz="1800" kern="1200">
                          <a:solidFill>
                            <a:schemeClr val="dk1"/>
                          </a:solidFill>
                          <a:latin typeface="Futura Md BT"/>
                        </a:defRPr>
                      </a:lvl9pPr>
                    </a:lstStyle>
                    <a:p>
                      <a:pPr marL="72000" algn="l" fontAlgn="b"/>
                      <a:r>
                        <a:rPr lang="de-CH" sz="1800" u="none" strike="noStrike" dirty="0">
                          <a:solidFill>
                            <a:schemeClr val="tx1"/>
                          </a:solidFill>
                          <a:effectLst/>
                          <a:latin typeface="+mn-lt"/>
                          <a:cs typeface="Arial" panose="020B0604020202020204" pitchFamily="34" charset="0"/>
                        </a:rPr>
                        <a:t>ökonomische Kriterien</a:t>
                      </a:r>
                    </a:p>
                  </a:txBody>
                  <a:tcPr marL="9524" marR="9524" marT="952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Futura Md BT"/>
                        </a:defRPr>
                      </a:lvl1pPr>
                      <a:lvl2pPr marL="457200" algn="l" defTabSz="914400" rtl="0" eaLnBrk="1" latinLnBrk="0" hangingPunct="1">
                        <a:defRPr sz="1800" kern="1200">
                          <a:solidFill>
                            <a:schemeClr val="dk1"/>
                          </a:solidFill>
                          <a:latin typeface="Futura Md BT"/>
                        </a:defRPr>
                      </a:lvl2pPr>
                      <a:lvl3pPr marL="914400" algn="l" defTabSz="914400" rtl="0" eaLnBrk="1" latinLnBrk="0" hangingPunct="1">
                        <a:defRPr sz="1800" kern="1200">
                          <a:solidFill>
                            <a:schemeClr val="dk1"/>
                          </a:solidFill>
                          <a:latin typeface="Futura Md BT"/>
                        </a:defRPr>
                      </a:lvl3pPr>
                      <a:lvl4pPr marL="1371600" algn="l" defTabSz="914400" rtl="0" eaLnBrk="1" latinLnBrk="0" hangingPunct="1">
                        <a:defRPr sz="1800" kern="1200">
                          <a:solidFill>
                            <a:schemeClr val="dk1"/>
                          </a:solidFill>
                          <a:latin typeface="Futura Md BT"/>
                        </a:defRPr>
                      </a:lvl4pPr>
                      <a:lvl5pPr marL="1828800" algn="l" defTabSz="914400" rtl="0" eaLnBrk="1" latinLnBrk="0" hangingPunct="1">
                        <a:defRPr sz="1800" kern="1200">
                          <a:solidFill>
                            <a:schemeClr val="dk1"/>
                          </a:solidFill>
                          <a:latin typeface="Futura Md BT"/>
                        </a:defRPr>
                      </a:lvl5pPr>
                      <a:lvl6pPr marL="2286000" algn="l" defTabSz="914400" rtl="0" eaLnBrk="1" latinLnBrk="0" hangingPunct="1">
                        <a:defRPr sz="1800" kern="1200">
                          <a:solidFill>
                            <a:schemeClr val="dk1"/>
                          </a:solidFill>
                          <a:latin typeface="Futura Md BT"/>
                        </a:defRPr>
                      </a:lvl6pPr>
                      <a:lvl7pPr marL="2743200" algn="l" defTabSz="914400" rtl="0" eaLnBrk="1" latinLnBrk="0" hangingPunct="1">
                        <a:defRPr sz="1800" kern="1200">
                          <a:solidFill>
                            <a:schemeClr val="dk1"/>
                          </a:solidFill>
                          <a:latin typeface="Futura Md BT"/>
                        </a:defRPr>
                      </a:lvl7pPr>
                      <a:lvl8pPr marL="3200400" algn="l" defTabSz="914400" rtl="0" eaLnBrk="1" latinLnBrk="0" hangingPunct="1">
                        <a:defRPr sz="1800" kern="1200">
                          <a:solidFill>
                            <a:schemeClr val="dk1"/>
                          </a:solidFill>
                          <a:latin typeface="Futura Md BT"/>
                        </a:defRPr>
                      </a:lvl8pPr>
                      <a:lvl9pPr marL="3657600" algn="l" defTabSz="914400" rtl="0" eaLnBrk="1" latinLnBrk="0" hangingPunct="1">
                        <a:defRPr sz="1800" kern="1200">
                          <a:solidFill>
                            <a:schemeClr val="dk1"/>
                          </a:solidFill>
                          <a:latin typeface="Futura Md BT"/>
                        </a:defRPr>
                      </a:lvl9pPr>
                    </a:lstStyle>
                    <a:p>
                      <a:pPr algn="l" fontAlgn="b"/>
                      <a:endParaRPr lang="de-CH" sz="1800" b="0" i="0" u="none" strike="noStrike" dirty="0">
                        <a:solidFill>
                          <a:schemeClr val="bg1"/>
                        </a:solidFill>
                        <a:effectLst/>
                        <a:latin typeface="+mn-lt"/>
                        <a:cs typeface="Arial" panose="020B0604020202020204" pitchFamily="34" charset="0"/>
                      </a:endParaRPr>
                    </a:p>
                  </a:txBody>
                  <a:tcPr marL="9524" marR="9524" marT="952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Futura Md BT"/>
                        </a:defRPr>
                      </a:lvl1pPr>
                      <a:lvl2pPr marL="457200" algn="l" defTabSz="914400" rtl="0" eaLnBrk="1" latinLnBrk="0" hangingPunct="1">
                        <a:defRPr sz="1800" kern="1200">
                          <a:solidFill>
                            <a:schemeClr val="dk1"/>
                          </a:solidFill>
                          <a:latin typeface="Futura Md BT"/>
                        </a:defRPr>
                      </a:lvl2pPr>
                      <a:lvl3pPr marL="914400" algn="l" defTabSz="914400" rtl="0" eaLnBrk="1" latinLnBrk="0" hangingPunct="1">
                        <a:defRPr sz="1800" kern="1200">
                          <a:solidFill>
                            <a:schemeClr val="dk1"/>
                          </a:solidFill>
                          <a:latin typeface="Futura Md BT"/>
                        </a:defRPr>
                      </a:lvl3pPr>
                      <a:lvl4pPr marL="1371600" algn="l" defTabSz="914400" rtl="0" eaLnBrk="1" latinLnBrk="0" hangingPunct="1">
                        <a:defRPr sz="1800" kern="1200">
                          <a:solidFill>
                            <a:schemeClr val="dk1"/>
                          </a:solidFill>
                          <a:latin typeface="Futura Md BT"/>
                        </a:defRPr>
                      </a:lvl4pPr>
                      <a:lvl5pPr marL="1828800" algn="l" defTabSz="914400" rtl="0" eaLnBrk="1" latinLnBrk="0" hangingPunct="1">
                        <a:defRPr sz="1800" kern="1200">
                          <a:solidFill>
                            <a:schemeClr val="dk1"/>
                          </a:solidFill>
                          <a:latin typeface="Futura Md BT"/>
                        </a:defRPr>
                      </a:lvl5pPr>
                      <a:lvl6pPr marL="2286000" algn="l" defTabSz="914400" rtl="0" eaLnBrk="1" latinLnBrk="0" hangingPunct="1">
                        <a:defRPr sz="1800" kern="1200">
                          <a:solidFill>
                            <a:schemeClr val="dk1"/>
                          </a:solidFill>
                          <a:latin typeface="Futura Md BT"/>
                        </a:defRPr>
                      </a:lvl6pPr>
                      <a:lvl7pPr marL="2743200" algn="l" defTabSz="914400" rtl="0" eaLnBrk="1" latinLnBrk="0" hangingPunct="1">
                        <a:defRPr sz="1800" kern="1200">
                          <a:solidFill>
                            <a:schemeClr val="dk1"/>
                          </a:solidFill>
                          <a:latin typeface="Futura Md BT"/>
                        </a:defRPr>
                      </a:lvl7pPr>
                      <a:lvl8pPr marL="3200400" algn="l" defTabSz="914400" rtl="0" eaLnBrk="1" latinLnBrk="0" hangingPunct="1">
                        <a:defRPr sz="1800" kern="1200">
                          <a:solidFill>
                            <a:schemeClr val="dk1"/>
                          </a:solidFill>
                          <a:latin typeface="Futura Md BT"/>
                        </a:defRPr>
                      </a:lvl8pPr>
                      <a:lvl9pPr marL="3657600" algn="l" defTabSz="914400" rtl="0" eaLnBrk="1" latinLnBrk="0" hangingPunct="1">
                        <a:defRPr sz="1800" kern="1200">
                          <a:solidFill>
                            <a:schemeClr val="dk1"/>
                          </a:solidFill>
                          <a:latin typeface="Futura Md BT"/>
                        </a:defRPr>
                      </a:lvl9pPr>
                    </a:lstStyle>
                    <a:p>
                      <a:pPr algn="l" fontAlgn="b"/>
                      <a:r>
                        <a:rPr lang="de-CH" sz="1800" b="1" i="0" u="none" strike="noStrike" dirty="0">
                          <a:solidFill>
                            <a:schemeClr val="dk1"/>
                          </a:solidFill>
                          <a:effectLst/>
                          <a:latin typeface="+mn-lt"/>
                          <a:cs typeface="Arial" panose="020B0604020202020204" pitchFamily="34" charset="0"/>
                        </a:rPr>
                        <a:t>SZ</a:t>
                      </a:r>
                      <a:endParaRPr lang="de-CH" sz="1800" b="1" i="0" u="none" strike="noStrike" dirty="0">
                        <a:solidFill>
                          <a:srgbClr val="000000"/>
                        </a:solidFill>
                        <a:effectLst/>
                        <a:latin typeface="+mn-lt"/>
                        <a:cs typeface="Arial" panose="020B0604020202020204" pitchFamily="34" charset="0"/>
                      </a:endParaRPr>
                    </a:p>
                  </a:txBody>
                  <a:tcPr marL="9524" marR="9524" marT="952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Futura Md BT"/>
                        </a:defRPr>
                      </a:lvl1pPr>
                      <a:lvl2pPr marL="457200" algn="l" defTabSz="914400" rtl="0" eaLnBrk="1" latinLnBrk="0" hangingPunct="1">
                        <a:defRPr sz="1800" kern="1200">
                          <a:solidFill>
                            <a:schemeClr val="dk1"/>
                          </a:solidFill>
                          <a:latin typeface="Futura Md BT"/>
                        </a:defRPr>
                      </a:lvl2pPr>
                      <a:lvl3pPr marL="914400" algn="l" defTabSz="914400" rtl="0" eaLnBrk="1" latinLnBrk="0" hangingPunct="1">
                        <a:defRPr sz="1800" kern="1200">
                          <a:solidFill>
                            <a:schemeClr val="dk1"/>
                          </a:solidFill>
                          <a:latin typeface="Futura Md BT"/>
                        </a:defRPr>
                      </a:lvl3pPr>
                      <a:lvl4pPr marL="1371600" algn="l" defTabSz="914400" rtl="0" eaLnBrk="1" latinLnBrk="0" hangingPunct="1">
                        <a:defRPr sz="1800" kern="1200">
                          <a:solidFill>
                            <a:schemeClr val="dk1"/>
                          </a:solidFill>
                          <a:latin typeface="Futura Md BT"/>
                        </a:defRPr>
                      </a:lvl4pPr>
                      <a:lvl5pPr marL="1828800" algn="l" defTabSz="914400" rtl="0" eaLnBrk="1" latinLnBrk="0" hangingPunct="1">
                        <a:defRPr sz="1800" kern="1200">
                          <a:solidFill>
                            <a:schemeClr val="dk1"/>
                          </a:solidFill>
                          <a:latin typeface="Futura Md BT"/>
                        </a:defRPr>
                      </a:lvl5pPr>
                      <a:lvl6pPr marL="2286000" algn="l" defTabSz="914400" rtl="0" eaLnBrk="1" latinLnBrk="0" hangingPunct="1">
                        <a:defRPr sz="1800" kern="1200">
                          <a:solidFill>
                            <a:schemeClr val="dk1"/>
                          </a:solidFill>
                          <a:latin typeface="Futura Md BT"/>
                        </a:defRPr>
                      </a:lvl6pPr>
                      <a:lvl7pPr marL="2743200" algn="l" defTabSz="914400" rtl="0" eaLnBrk="1" latinLnBrk="0" hangingPunct="1">
                        <a:defRPr sz="1800" kern="1200">
                          <a:solidFill>
                            <a:schemeClr val="dk1"/>
                          </a:solidFill>
                          <a:latin typeface="Futura Md BT"/>
                        </a:defRPr>
                      </a:lvl7pPr>
                      <a:lvl8pPr marL="3200400" algn="l" defTabSz="914400" rtl="0" eaLnBrk="1" latinLnBrk="0" hangingPunct="1">
                        <a:defRPr sz="1800" kern="1200">
                          <a:solidFill>
                            <a:schemeClr val="dk1"/>
                          </a:solidFill>
                          <a:latin typeface="Futura Md BT"/>
                        </a:defRPr>
                      </a:lvl8pPr>
                      <a:lvl9pPr marL="3657600" algn="l" defTabSz="914400" rtl="0" eaLnBrk="1" latinLnBrk="0" hangingPunct="1">
                        <a:defRPr sz="1800" kern="1200">
                          <a:solidFill>
                            <a:schemeClr val="dk1"/>
                          </a:solidFill>
                          <a:latin typeface="Futura Md BT"/>
                        </a:defRPr>
                      </a:lvl9pPr>
                    </a:lstStyle>
                    <a:p>
                      <a:pPr algn="r" fontAlgn="b"/>
                      <a:r>
                        <a:rPr lang="de-CH" sz="1800" u="none" strike="noStrike" dirty="0">
                          <a:effectLst/>
                          <a:latin typeface="+mn-lt"/>
                          <a:cs typeface="Arial" panose="020B0604020202020204" pitchFamily="34" charset="0"/>
                        </a:rPr>
                        <a:t>0.8%</a:t>
                      </a:r>
                      <a:endParaRPr lang="de-CH" sz="1800" b="0" i="0" u="none" strike="noStrike" dirty="0">
                        <a:solidFill>
                          <a:srgbClr val="000000"/>
                        </a:solidFill>
                        <a:effectLst/>
                        <a:latin typeface="+mn-lt"/>
                        <a:cs typeface="Arial" panose="020B0604020202020204" pitchFamily="34" charset="0"/>
                      </a:endParaRPr>
                    </a:p>
                  </a:txBody>
                  <a:tcPr marL="9524" marR="257139" marT="952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Futura Md BT"/>
                        </a:defRPr>
                      </a:lvl1pPr>
                      <a:lvl2pPr marL="457200" algn="l" defTabSz="914400" rtl="0" eaLnBrk="1" latinLnBrk="0" hangingPunct="1">
                        <a:defRPr sz="1800" kern="1200">
                          <a:solidFill>
                            <a:schemeClr val="dk1"/>
                          </a:solidFill>
                          <a:latin typeface="Futura Md BT"/>
                        </a:defRPr>
                      </a:lvl2pPr>
                      <a:lvl3pPr marL="914400" algn="l" defTabSz="914400" rtl="0" eaLnBrk="1" latinLnBrk="0" hangingPunct="1">
                        <a:defRPr sz="1800" kern="1200">
                          <a:solidFill>
                            <a:schemeClr val="dk1"/>
                          </a:solidFill>
                          <a:latin typeface="Futura Md BT"/>
                        </a:defRPr>
                      </a:lvl3pPr>
                      <a:lvl4pPr marL="1371600" algn="l" defTabSz="914400" rtl="0" eaLnBrk="1" latinLnBrk="0" hangingPunct="1">
                        <a:defRPr sz="1800" kern="1200">
                          <a:solidFill>
                            <a:schemeClr val="dk1"/>
                          </a:solidFill>
                          <a:latin typeface="Futura Md BT"/>
                        </a:defRPr>
                      </a:lvl4pPr>
                      <a:lvl5pPr marL="1828800" algn="l" defTabSz="914400" rtl="0" eaLnBrk="1" latinLnBrk="0" hangingPunct="1">
                        <a:defRPr sz="1800" kern="1200">
                          <a:solidFill>
                            <a:schemeClr val="dk1"/>
                          </a:solidFill>
                          <a:latin typeface="Futura Md BT"/>
                        </a:defRPr>
                      </a:lvl5pPr>
                      <a:lvl6pPr marL="2286000" algn="l" defTabSz="914400" rtl="0" eaLnBrk="1" latinLnBrk="0" hangingPunct="1">
                        <a:defRPr sz="1800" kern="1200">
                          <a:solidFill>
                            <a:schemeClr val="dk1"/>
                          </a:solidFill>
                          <a:latin typeface="Futura Md BT"/>
                        </a:defRPr>
                      </a:lvl6pPr>
                      <a:lvl7pPr marL="2743200" algn="l" defTabSz="914400" rtl="0" eaLnBrk="1" latinLnBrk="0" hangingPunct="1">
                        <a:defRPr sz="1800" kern="1200">
                          <a:solidFill>
                            <a:schemeClr val="dk1"/>
                          </a:solidFill>
                          <a:latin typeface="Futura Md BT"/>
                        </a:defRPr>
                      </a:lvl7pPr>
                      <a:lvl8pPr marL="3200400" algn="l" defTabSz="914400" rtl="0" eaLnBrk="1" latinLnBrk="0" hangingPunct="1">
                        <a:defRPr sz="1800" kern="1200">
                          <a:solidFill>
                            <a:schemeClr val="dk1"/>
                          </a:solidFill>
                          <a:latin typeface="Futura Md BT"/>
                        </a:defRPr>
                      </a:lvl8pPr>
                      <a:lvl9pPr marL="3657600" algn="l" defTabSz="914400" rtl="0" eaLnBrk="1" latinLnBrk="0" hangingPunct="1">
                        <a:defRPr sz="1800" kern="1200">
                          <a:solidFill>
                            <a:schemeClr val="dk1"/>
                          </a:solidFill>
                          <a:latin typeface="Futura Md BT"/>
                        </a:defRPr>
                      </a:lvl9pPr>
                    </a:lstStyle>
                    <a:p>
                      <a:pPr marL="72000" algn="l" fontAlgn="b"/>
                      <a:r>
                        <a:rPr lang="de-CH" sz="1800" u="none" strike="noStrike" dirty="0">
                          <a:effectLst/>
                          <a:latin typeface="+mn-lt"/>
                          <a:cs typeface="Arial" panose="020B0604020202020204" pitchFamily="34" charset="0"/>
                        </a:rPr>
                        <a:t>stark unterbewertet</a:t>
                      </a:r>
                      <a:endParaRPr lang="de-CH" sz="1800" b="0" i="0" u="none" strike="noStrike" dirty="0">
                        <a:solidFill>
                          <a:srgbClr val="000000"/>
                        </a:solidFill>
                        <a:effectLst/>
                        <a:latin typeface="+mn-lt"/>
                        <a:cs typeface="Arial" panose="020B0604020202020204" pitchFamily="34" charset="0"/>
                      </a:endParaRPr>
                    </a:p>
                  </a:txBody>
                  <a:tcPr marL="9524" marR="9524" marT="952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93401">
                <a:tc>
                  <a:txBody>
                    <a:bodyPr/>
                    <a:lstStyle>
                      <a:lvl1pPr marL="0" algn="l" defTabSz="914400" rtl="0" eaLnBrk="1" latinLnBrk="0" hangingPunct="1">
                        <a:defRPr sz="1800" kern="1200">
                          <a:solidFill>
                            <a:schemeClr val="dk1"/>
                          </a:solidFill>
                          <a:latin typeface="Futura Md BT"/>
                        </a:defRPr>
                      </a:lvl1pPr>
                      <a:lvl2pPr marL="457200" algn="l" defTabSz="914400" rtl="0" eaLnBrk="1" latinLnBrk="0" hangingPunct="1">
                        <a:defRPr sz="1800" kern="1200">
                          <a:solidFill>
                            <a:schemeClr val="dk1"/>
                          </a:solidFill>
                          <a:latin typeface="Futura Md BT"/>
                        </a:defRPr>
                      </a:lvl2pPr>
                      <a:lvl3pPr marL="914400" algn="l" defTabSz="914400" rtl="0" eaLnBrk="1" latinLnBrk="0" hangingPunct="1">
                        <a:defRPr sz="1800" kern="1200">
                          <a:solidFill>
                            <a:schemeClr val="dk1"/>
                          </a:solidFill>
                          <a:latin typeface="Futura Md BT"/>
                        </a:defRPr>
                      </a:lvl3pPr>
                      <a:lvl4pPr marL="1371600" algn="l" defTabSz="914400" rtl="0" eaLnBrk="1" latinLnBrk="0" hangingPunct="1">
                        <a:defRPr sz="1800" kern="1200">
                          <a:solidFill>
                            <a:schemeClr val="dk1"/>
                          </a:solidFill>
                          <a:latin typeface="Futura Md BT"/>
                        </a:defRPr>
                      </a:lvl4pPr>
                      <a:lvl5pPr marL="1828800" algn="l" defTabSz="914400" rtl="0" eaLnBrk="1" latinLnBrk="0" hangingPunct="1">
                        <a:defRPr sz="1800" kern="1200">
                          <a:solidFill>
                            <a:schemeClr val="dk1"/>
                          </a:solidFill>
                          <a:latin typeface="Futura Md BT"/>
                        </a:defRPr>
                      </a:lvl5pPr>
                      <a:lvl6pPr marL="2286000" algn="l" defTabSz="914400" rtl="0" eaLnBrk="1" latinLnBrk="0" hangingPunct="1">
                        <a:defRPr sz="1800" kern="1200">
                          <a:solidFill>
                            <a:schemeClr val="dk1"/>
                          </a:solidFill>
                          <a:latin typeface="Futura Md BT"/>
                        </a:defRPr>
                      </a:lvl6pPr>
                      <a:lvl7pPr marL="2743200" algn="l" defTabSz="914400" rtl="0" eaLnBrk="1" latinLnBrk="0" hangingPunct="1">
                        <a:defRPr sz="1800" kern="1200">
                          <a:solidFill>
                            <a:schemeClr val="dk1"/>
                          </a:solidFill>
                          <a:latin typeface="Futura Md BT"/>
                        </a:defRPr>
                      </a:lvl7pPr>
                      <a:lvl8pPr marL="3200400" algn="l" defTabSz="914400" rtl="0" eaLnBrk="1" latinLnBrk="0" hangingPunct="1">
                        <a:defRPr sz="1800" kern="1200">
                          <a:solidFill>
                            <a:schemeClr val="dk1"/>
                          </a:solidFill>
                          <a:latin typeface="Futura Md BT"/>
                        </a:defRPr>
                      </a:lvl8pPr>
                      <a:lvl9pPr marL="3657600" algn="l" defTabSz="914400" rtl="0" eaLnBrk="1" latinLnBrk="0" hangingPunct="1">
                        <a:defRPr sz="1800" kern="1200">
                          <a:solidFill>
                            <a:schemeClr val="dk1"/>
                          </a:solidFill>
                          <a:latin typeface="Futura Md BT"/>
                        </a:defRPr>
                      </a:lvl9pPr>
                    </a:lstStyle>
                    <a:p>
                      <a:pPr algn="l" fontAlgn="b"/>
                      <a:r>
                        <a:rPr lang="de-CH" sz="1800" b="1" i="0" u="none" strike="noStrike" dirty="0">
                          <a:solidFill>
                            <a:schemeClr val="dk1"/>
                          </a:solidFill>
                          <a:effectLst/>
                          <a:latin typeface="+mn-lt"/>
                          <a:cs typeface="Arial" panose="020B0604020202020204" pitchFamily="34" charset="0"/>
                        </a:rPr>
                        <a:t>AR</a:t>
                      </a:r>
                      <a:endParaRPr lang="de-CH" sz="1800" b="1" i="0" u="none" strike="noStrike" dirty="0">
                        <a:solidFill>
                          <a:srgbClr val="000000"/>
                        </a:solidFill>
                        <a:effectLst/>
                        <a:latin typeface="+mn-lt"/>
                        <a:cs typeface="Arial" panose="020B0604020202020204" pitchFamily="34" charset="0"/>
                      </a:endParaRPr>
                    </a:p>
                  </a:txBody>
                  <a:tcPr marL="9524" marR="9524" marT="9523" marB="0" anchor="b">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Futura Md BT"/>
                        </a:defRPr>
                      </a:lvl1pPr>
                      <a:lvl2pPr marL="457200" algn="l" defTabSz="914400" rtl="0" eaLnBrk="1" latinLnBrk="0" hangingPunct="1">
                        <a:defRPr sz="1800" kern="1200">
                          <a:solidFill>
                            <a:schemeClr val="dk1"/>
                          </a:solidFill>
                          <a:latin typeface="Futura Md BT"/>
                        </a:defRPr>
                      </a:lvl2pPr>
                      <a:lvl3pPr marL="914400" algn="l" defTabSz="914400" rtl="0" eaLnBrk="1" latinLnBrk="0" hangingPunct="1">
                        <a:defRPr sz="1800" kern="1200">
                          <a:solidFill>
                            <a:schemeClr val="dk1"/>
                          </a:solidFill>
                          <a:latin typeface="Futura Md BT"/>
                        </a:defRPr>
                      </a:lvl3pPr>
                      <a:lvl4pPr marL="1371600" algn="l" defTabSz="914400" rtl="0" eaLnBrk="1" latinLnBrk="0" hangingPunct="1">
                        <a:defRPr sz="1800" kern="1200">
                          <a:solidFill>
                            <a:schemeClr val="dk1"/>
                          </a:solidFill>
                          <a:latin typeface="Futura Md BT"/>
                        </a:defRPr>
                      </a:lvl4pPr>
                      <a:lvl5pPr marL="1828800" algn="l" defTabSz="914400" rtl="0" eaLnBrk="1" latinLnBrk="0" hangingPunct="1">
                        <a:defRPr sz="1800" kern="1200">
                          <a:solidFill>
                            <a:schemeClr val="dk1"/>
                          </a:solidFill>
                          <a:latin typeface="Futura Md BT"/>
                        </a:defRPr>
                      </a:lvl5pPr>
                      <a:lvl6pPr marL="2286000" algn="l" defTabSz="914400" rtl="0" eaLnBrk="1" latinLnBrk="0" hangingPunct="1">
                        <a:defRPr sz="1800" kern="1200">
                          <a:solidFill>
                            <a:schemeClr val="dk1"/>
                          </a:solidFill>
                          <a:latin typeface="Futura Md BT"/>
                        </a:defRPr>
                      </a:lvl6pPr>
                      <a:lvl7pPr marL="2743200" algn="l" defTabSz="914400" rtl="0" eaLnBrk="1" latinLnBrk="0" hangingPunct="1">
                        <a:defRPr sz="1800" kern="1200">
                          <a:solidFill>
                            <a:schemeClr val="dk1"/>
                          </a:solidFill>
                          <a:latin typeface="Futura Md BT"/>
                        </a:defRPr>
                      </a:lvl7pPr>
                      <a:lvl8pPr marL="3200400" algn="l" defTabSz="914400" rtl="0" eaLnBrk="1" latinLnBrk="0" hangingPunct="1">
                        <a:defRPr sz="1800" kern="1200">
                          <a:solidFill>
                            <a:schemeClr val="dk1"/>
                          </a:solidFill>
                          <a:latin typeface="Futura Md BT"/>
                        </a:defRPr>
                      </a:lvl8pPr>
                      <a:lvl9pPr marL="3657600" algn="l" defTabSz="914400" rtl="0" eaLnBrk="1" latinLnBrk="0" hangingPunct="1">
                        <a:defRPr sz="1800" kern="1200">
                          <a:solidFill>
                            <a:schemeClr val="dk1"/>
                          </a:solidFill>
                          <a:latin typeface="Futura Md BT"/>
                        </a:defRPr>
                      </a:lvl9pPr>
                    </a:lstStyle>
                    <a:p>
                      <a:pPr algn="r" fontAlgn="b"/>
                      <a:r>
                        <a:rPr lang="de-CH" sz="1800" u="none" strike="noStrike" dirty="0">
                          <a:effectLst/>
                          <a:latin typeface="+mn-lt"/>
                          <a:cs typeface="Arial" panose="020B0604020202020204" pitchFamily="34" charset="0"/>
                        </a:rPr>
                        <a:t>6.0%</a:t>
                      </a:r>
                      <a:endParaRPr lang="de-CH" sz="1800" b="0" i="0" u="none" strike="noStrike" dirty="0">
                        <a:solidFill>
                          <a:srgbClr val="000000"/>
                        </a:solidFill>
                        <a:effectLst/>
                        <a:latin typeface="+mn-lt"/>
                        <a:cs typeface="Arial" panose="020B0604020202020204" pitchFamily="34" charset="0"/>
                      </a:endParaRPr>
                    </a:p>
                  </a:txBody>
                  <a:tcPr marL="9524" marR="257139" marT="9523" marB="0" anchor="b">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Futura Md BT"/>
                        </a:defRPr>
                      </a:lvl1pPr>
                      <a:lvl2pPr marL="457200" algn="l" defTabSz="914400" rtl="0" eaLnBrk="1" latinLnBrk="0" hangingPunct="1">
                        <a:defRPr sz="1800" kern="1200">
                          <a:solidFill>
                            <a:schemeClr val="dk1"/>
                          </a:solidFill>
                          <a:latin typeface="Futura Md BT"/>
                        </a:defRPr>
                      </a:lvl2pPr>
                      <a:lvl3pPr marL="914400" algn="l" defTabSz="914400" rtl="0" eaLnBrk="1" latinLnBrk="0" hangingPunct="1">
                        <a:defRPr sz="1800" kern="1200">
                          <a:solidFill>
                            <a:schemeClr val="dk1"/>
                          </a:solidFill>
                          <a:latin typeface="Futura Md BT"/>
                        </a:defRPr>
                      </a:lvl3pPr>
                      <a:lvl4pPr marL="1371600" algn="l" defTabSz="914400" rtl="0" eaLnBrk="1" latinLnBrk="0" hangingPunct="1">
                        <a:defRPr sz="1800" kern="1200">
                          <a:solidFill>
                            <a:schemeClr val="dk1"/>
                          </a:solidFill>
                          <a:latin typeface="Futura Md BT"/>
                        </a:defRPr>
                      </a:lvl4pPr>
                      <a:lvl5pPr marL="1828800" algn="l" defTabSz="914400" rtl="0" eaLnBrk="1" latinLnBrk="0" hangingPunct="1">
                        <a:defRPr sz="1800" kern="1200">
                          <a:solidFill>
                            <a:schemeClr val="dk1"/>
                          </a:solidFill>
                          <a:latin typeface="Futura Md BT"/>
                        </a:defRPr>
                      </a:lvl5pPr>
                      <a:lvl6pPr marL="2286000" algn="l" defTabSz="914400" rtl="0" eaLnBrk="1" latinLnBrk="0" hangingPunct="1">
                        <a:defRPr sz="1800" kern="1200">
                          <a:solidFill>
                            <a:schemeClr val="dk1"/>
                          </a:solidFill>
                          <a:latin typeface="Futura Md BT"/>
                        </a:defRPr>
                      </a:lvl6pPr>
                      <a:lvl7pPr marL="2743200" algn="l" defTabSz="914400" rtl="0" eaLnBrk="1" latinLnBrk="0" hangingPunct="1">
                        <a:defRPr sz="1800" kern="1200">
                          <a:solidFill>
                            <a:schemeClr val="dk1"/>
                          </a:solidFill>
                          <a:latin typeface="Futura Md BT"/>
                        </a:defRPr>
                      </a:lvl7pPr>
                      <a:lvl8pPr marL="3200400" algn="l" defTabSz="914400" rtl="0" eaLnBrk="1" latinLnBrk="0" hangingPunct="1">
                        <a:defRPr sz="1800" kern="1200">
                          <a:solidFill>
                            <a:schemeClr val="dk1"/>
                          </a:solidFill>
                          <a:latin typeface="Futura Md BT"/>
                        </a:defRPr>
                      </a:lvl8pPr>
                      <a:lvl9pPr marL="3657600" algn="l" defTabSz="914400" rtl="0" eaLnBrk="1" latinLnBrk="0" hangingPunct="1">
                        <a:defRPr sz="1800" kern="1200">
                          <a:solidFill>
                            <a:schemeClr val="dk1"/>
                          </a:solidFill>
                          <a:latin typeface="Futura Md BT"/>
                        </a:defRPr>
                      </a:lvl9pPr>
                    </a:lstStyle>
                    <a:p>
                      <a:pPr marL="72000" algn="l" fontAlgn="b"/>
                      <a:r>
                        <a:rPr lang="de-CH" sz="1800" u="none" strike="noStrike" dirty="0">
                          <a:effectLst/>
                          <a:latin typeface="+mn-lt"/>
                          <a:cs typeface="Arial" panose="020B0604020202020204" pitchFamily="34" charset="0"/>
                        </a:rPr>
                        <a:t>potenziell unterbewertet</a:t>
                      </a:r>
                    </a:p>
                  </a:txBody>
                  <a:tcPr marL="9524" marR="9524" marT="9523" marB="0" anchor="b">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Futura Md BT"/>
                        </a:defRPr>
                      </a:lvl1pPr>
                      <a:lvl2pPr marL="457200" algn="l" defTabSz="914400" rtl="0" eaLnBrk="1" latinLnBrk="0" hangingPunct="1">
                        <a:defRPr sz="1800" kern="1200">
                          <a:solidFill>
                            <a:schemeClr val="dk1"/>
                          </a:solidFill>
                          <a:latin typeface="Futura Md BT"/>
                        </a:defRPr>
                      </a:lvl2pPr>
                      <a:lvl3pPr marL="914400" algn="l" defTabSz="914400" rtl="0" eaLnBrk="1" latinLnBrk="0" hangingPunct="1">
                        <a:defRPr sz="1800" kern="1200">
                          <a:solidFill>
                            <a:schemeClr val="dk1"/>
                          </a:solidFill>
                          <a:latin typeface="Futura Md BT"/>
                        </a:defRPr>
                      </a:lvl3pPr>
                      <a:lvl4pPr marL="1371600" algn="l" defTabSz="914400" rtl="0" eaLnBrk="1" latinLnBrk="0" hangingPunct="1">
                        <a:defRPr sz="1800" kern="1200">
                          <a:solidFill>
                            <a:schemeClr val="dk1"/>
                          </a:solidFill>
                          <a:latin typeface="Futura Md BT"/>
                        </a:defRPr>
                      </a:lvl4pPr>
                      <a:lvl5pPr marL="1828800" algn="l" defTabSz="914400" rtl="0" eaLnBrk="1" latinLnBrk="0" hangingPunct="1">
                        <a:defRPr sz="1800" kern="1200">
                          <a:solidFill>
                            <a:schemeClr val="dk1"/>
                          </a:solidFill>
                          <a:latin typeface="Futura Md BT"/>
                        </a:defRPr>
                      </a:lvl5pPr>
                      <a:lvl6pPr marL="2286000" algn="l" defTabSz="914400" rtl="0" eaLnBrk="1" latinLnBrk="0" hangingPunct="1">
                        <a:defRPr sz="1800" kern="1200">
                          <a:solidFill>
                            <a:schemeClr val="dk1"/>
                          </a:solidFill>
                          <a:latin typeface="Futura Md BT"/>
                        </a:defRPr>
                      </a:lvl6pPr>
                      <a:lvl7pPr marL="2743200" algn="l" defTabSz="914400" rtl="0" eaLnBrk="1" latinLnBrk="0" hangingPunct="1">
                        <a:defRPr sz="1800" kern="1200">
                          <a:solidFill>
                            <a:schemeClr val="dk1"/>
                          </a:solidFill>
                          <a:latin typeface="Futura Md BT"/>
                        </a:defRPr>
                      </a:lvl7pPr>
                      <a:lvl8pPr marL="3200400" algn="l" defTabSz="914400" rtl="0" eaLnBrk="1" latinLnBrk="0" hangingPunct="1">
                        <a:defRPr sz="1800" kern="1200">
                          <a:solidFill>
                            <a:schemeClr val="dk1"/>
                          </a:solidFill>
                          <a:latin typeface="Futura Md BT"/>
                        </a:defRPr>
                      </a:lvl8pPr>
                      <a:lvl9pPr marL="3657600" algn="l" defTabSz="914400" rtl="0" eaLnBrk="1" latinLnBrk="0" hangingPunct="1">
                        <a:defRPr sz="1800" kern="1200">
                          <a:solidFill>
                            <a:schemeClr val="dk1"/>
                          </a:solidFill>
                          <a:latin typeface="Futura Md BT"/>
                        </a:defRPr>
                      </a:lvl9pPr>
                    </a:lstStyle>
                    <a:p>
                      <a:pPr algn="l" fontAlgn="b"/>
                      <a:endParaRPr lang="de-CH" sz="1800" b="0" i="0" u="none" strike="noStrike" dirty="0">
                        <a:solidFill>
                          <a:schemeClr val="bg1"/>
                        </a:solidFill>
                        <a:effectLst/>
                        <a:latin typeface="+mn-lt"/>
                        <a:cs typeface="Arial" panose="020B0604020202020204" pitchFamily="34" charset="0"/>
                      </a:endParaRPr>
                    </a:p>
                  </a:txBody>
                  <a:tcPr marL="9524" marR="9524" marT="952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Futura Md BT"/>
                        </a:defRPr>
                      </a:lvl1pPr>
                      <a:lvl2pPr marL="457200" algn="l" defTabSz="914400" rtl="0" eaLnBrk="1" latinLnBrk="0" hangingPunct="1">
                        <a:defRPr sz="1800" kern="1200">
                          <a:solidFill>
                            <a:schemeClr val="dk1"/>
                          </a:solidFill>
                          <a:latin typeface="Futura Md BT"/>
                        </a:defRPr>
                      </a:lvl2pPr>
                      <a:lvl3pPr marL="914400" algn="l" defTabSz="914400" rtl="0" eaLnBrk="1" latinLnBrk="0" hangingPunct="1">
                        <a:defRPr sz="1800" kern="1200">
                          <a:solidFill>
                            <a:schemeClr val="dk1"/>
                          </a:solidFill>
                          <a:latin typeface="Futura Md BT"/>
                        </a:defRPr>
                      </a:lvl3pPr>
                      <a:lvl4pPr marL="1371600" algn="l" defTabSz="914400" rtl="0" eaLnBrk="1" latinLnBrk="0" hangingPunct="1">
                        <a:defRPr sz="1800" kern="1200">
                          <a:solidFill>
                            <a:schemeClr val="dk1"/>
                          </a:solidFill>
                          <a:latin typeface="Futura Md BT"/>
                        </a:defRPr>
                      </a:lvl4pPr>
                      <a:lvl5pPr marL="1828800" algn="l" defTabSz="914400" rtl="0" eaLnBrk="1" latinLnBrk="0" hangingPunct="1">
                        <a:defRPr sz="1800" kern="1200">
                          <a:solidFill>
                            <a:schemeClr val="dk1"/>
                          </a:solidFill>
                          <a:latin typeface="Futura Md BT"/>
                        </a:defRPr>
                      </a:lvl5pPr>
                      <a:lvl6pPr marL="2286000" algn="l" defTabSz="914400" rtl="0" eaLnBrk="1" latinLnBrk="0" hangingPunct="1">
                        <a:defRPr sz="1800" kern="1200">
                          <a:solidFill>
                            <a:schemeClr val="dk1"/>
                          </a:solidFill>
                          <a:latin typeface="Futura Md BT"/>
                        </a:defRPr>
                      </a:lvl6pPr>
                      <a:lvl7pPr marL="2743200" algn="l" defTabSz="914400" rtl="0" eaLnBrk="1" latinLnBrk="0" hangingPunct="1">
                        <a:defRPr sz="1800" kern="1200">
                          <a:solidFill>
                            <a:schemeClr val="dk1"/>
                          </a:solidFill>
                          <a:latin typeface="Futura Md BT"/>
                        </a:defRPr>
                      </a:lvl7pPr>
                      <a:lvl8pPr marL="3200400" algn="l" defTabSz="914400" rtl="0" eaLnBrk="1" latinLnBrk="0" hangingPunct="1">
                        <a:defRPr sz="1800" kern="1200">
                          <a:solidFill>
                            <a:schemeClr val="dk1"/>
                          </a:solidFill>
                          <a:latin typeface="Futura Md BT"/>
                        </a:defRPr>
                      </a:lvl8pPr>
                      <a:lvl9pPr marL="3657600" algn="l" defTabSz="914400" rtl="0" eaLnBrk="1" latinLnBrk="0" hangingPunct="1">
                        <a:defRPr sz="1800" kern="1200">
                          <a:solidFill>
                            <a:schemeClr val="dk1"/>
                          </a:solidFill>
                          <a:latin typeface="Futura Md BT"/>
                        </a:defRPr>
                      </a:lvl9pPr>
                    </a:lstStyle>
                    <a:p>
                      <a:pPr algn="l" fontAlgn="b"/>
                      <a:r>
                        <a:rPr lang="de-CH" sz="1800" b="1" u="none" strike="noStrike" dirty="0">
                          <a:effectLst/>
                          <a:latin typeface="+mn-lt"/>
                          <a:cs typeface="Arial" panose="020B0604020202020204" pitchFamily="34" charset="0"/>
                        </a:rPr>
                        <a:t>VS</a:t>
                      </a:r>
                      <a:endParaRPr lang="de-CH" sz="1800" b="1" i="0" u="none" strike="noStrike" dirty="0">
                        <a:solidFill>
                          <a:srgbClr val="000000"/>
                        </a:solidFill>
                        <a:effectLst/>
                        <a:latin typeface="+mn-lt"/>
                        <a:cs typeface="Arial" panose="020B0604020202020204" pitchFamily="34" charset="0"/>
                      </a:endParaRPr>
                    </a:p>
                  </a:txBody>
                  <a:tcPr marL="9524" marR="9524" marT="952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Futura Md BT"/>
                        </a:defRPr>
                      </a:lvl1pPr>
                      <a:lvl2pPr marL="457200" algn="l" defTabSz="914400" rtl="0" eaLnBrk="1" latinLnBrk="0" hangingPunct="1">
                        <a:defRPr sz="1800" kern="1200">
                          <a:solidFill>
                            <a:schemeClr val="dk1"/>
                          </a:solidFill>
                          <a:latin typeface="Futura Md BT"/>
                        </a:defRPr>
                      </a:lvl2pPr>
                      <a:lvl3pPr marL="914400" algn="l" defTabSz="914400" rtl="0" eaLnBrk="1" latinLnBrk="0" hangingPunct="1">
                        <a:defRPr sz="1800" kern="1200">
                          <a:solidFill>
                            <a:schemeClr val="dk1"/>
                          </a:solidFill>
                          <a:latin typeface="Futura Md BT"/>
                        </a:defRPr>
                      </a:lvl3pPr>
                      <a:lvl4pPr marL="1371600" algn="l" defTabSz="914400" rtl="0" eaLnBrk="1" latinLnBrk="0" hangingPunct="1">
                        <a:defRPr sz="1800" kern="1200">
                          <a:solidFill>
                            <a:schemeClr val="dk1"/>
                          </a:solidFill>
                          <a:latin typeface="Futura Md BT"/>
                        </a:defRPr>
                      </a:lvl4pPr>
                      <a:lvl5pPr marL="1828800" algn="l" defTabSz="914400" rtl="0" eaLnBrk="1" latinLnBrk="0" hangingPunct="1">
                        <a:defRPr sz="1800" kern="1200">
                          <a:solidFill>
                            <a:schemeClr val="dk1"/>
                          </a:solidFill>
                          <a:latin typeface="Futura Md BT"/>
                        </a:defRPr>
                      </a:lvl5pPr>
                      <a:lvl6pPr marL="2286000" algn="l" defTabSz="914400" rtl="0" eaLnBrk="1" latinLnBrk="0" hangingPunct="1">
                        <a:defRPr sz="1800" kern="1200">
                          <a:solidFill>
                            <a:schemeClr val="dk1"/>
                          </a:solidFill>
                          <a:latin typeface="Futura Md BT"/>
                        </a:defRPr>
                      </a:lvl6pPr>
                      <a:lvl7pPr marL="2743200" algn="l" defTabSz="914400" rtl="0" eaLnBrk="1" latinLnBrk="0" hangingPunct="1">
                        <a:defRPr sz="1800" kern="1200">
                          <a:solidFill>
                            <a:schemeClr val="dk1"/>
                          </a:solidFill>
                          <a:latin typeface="Futura Md BT"/>
                        </a:defRPr>
                      </a:lvl7pPr>
                      <a:lvl8pPr marL="3200400" algn="l" defTabSz="914400" rtl="0" eaLnBrk="1" latinLnBrk="0" hangingPunct="1">
                        <a:defRPr sz="1800" kern="1200">
                          <a:solidFill>
                            <a:schemeClr val="dk1"/>
                          </a:solidFill>
                          <a:latin typeface="Futura Md BT"/>
                        </a:defRPr>
                      </a:lvl8pPr>
                      <a:lvl9pPr marL="3657600" algn="l" defTabSz="914400" rtl="0" eaLnBrk="1" latinLnBrk="0" hangingPunct="1">
                        <a:defRPr sz="1800" kern="1200">
                          <a:solidFill>
                            <a:schemeClr val="dk1"/>
                          </a:solidFill>
                          <a:latin typeface="Futura Md BT"/>
                        </a:defRPr>
                      </a:lvl9pPr>
                    </a:lstStyle>
                    <a:p>
                      <a:pPr algn="r" fontAlgn="b"/>
                      <a:r>
                        <a:rPr lang="de-CH" sz="1800" u="none" strike="noStrike" dirty="0">
                          <a:effectLst/>
                          <a:latin typeface="+mn-lt"/>
                          <a:cs typeface="Arial" panose="020B0604020202020204" pitchFamily="34" charset="0"/>
                        </a:rPr>
                        <a:t>-0.4%</a:t>
                      </a:r>
                      <a:endParaRPr lang="de-CH" sz="1800" b="0" i="0" u="none" strike="noStrike" dirty="0">
                        <a:solidFill>
                          <a:srgbClr val="000000"/>
                        </a:solidFill>
                        <a:effectLst/>
                        <a:latin typeface="+mn-lt"/>
                        <a:cs typeface="Arial" panose="020B0604020202020204" pitchFamily="34" charset="0"/>
                      </a:endParaRPr>
                    </a:p>
                  </a:txBody>
                  <a:tcPr marL="9524" marR="257139" marT="952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Futura Md BT"/>
                        </a:defRPr>
                      </a:lvl1pPr>
                      <a:lvl2pPr marL="457200" algn="l" defTabSz="914400" rtl="0" eaLnBrk="1" latinLnBrk="0" hangingPunct="1">
                        <a:defRPr sz="1800" kern="1200">
                          <a:solidFill>
                            <a:schemeClr val="dk1"/>
                          </a:solidFill>
                          <a:latin typeface="Futura Md BT"/>
                        </a:defRPr>
                      </a:lvl2pPr>
                      <a:lvl3pPr marL="914400" algn="l" defTabSz="914400" rtl="0" eaLnBrk="1" latinLnBrk="0" hangingPunct="1">
                        <a:defRPr sz="1800" kern="1200">
                          <a:solidFill>
                            <a:schemeClr val="dk1"/>
                          </a:solidFill>
                          <a:latin typeface="Futura Md BT"/>
                        </a:defRPr>
                      </a:lvl3pPr>
                      <a:lvl4pPr marL="1371600" algn="l" defTabSz="914400" rtl="0" eaLnBrk="1" latinLnBrk="0" hangingPunct="1">
                        <a:defRPr sz="1800" kern="1200">
                          <a:solidFill>
                            <a:schemeClr val="dk1"/>
                          </a:solidFill>
                          <a:latin typeface="Futura Md BT"/>
                        </a:defRPr>
                      </a:lvl4pPr>
                      <a:lvl5pPr marL="1828800" algn="l" defTabSz="914400" rtl="0" eaLnBrk="1" latinLnBrk="0" hangingPunct="1">
                        <a:defRPr sz="1800" kern="1200">
                          <a:solidFill>
                            <a:schemeClr val="dk1"/>
                          </a:solidFill>
                          <a:latin typeface="Futura Md BT"/>
                        </a:defRPr>
                      </a:lvl5pPr>
                      <a:lvl6pPr marL="2286000" algn="l" defTabSz="914400" rtl="0" eaLnBrk="1" latinLnBrk="0" hangingPunct="1">
                        <a:defRPr sz="1800" kern="1200">
                          <a:solidFill>
                            <a:schemeClr val="dk1"/>
                          </a:solidFill>
                          <a:latin typeface="Futura Md BT"/>
                        </a:defRPr>
                      </a:lvl6pPr>
                      <a:lvl7pPr marL="2743200" algn="l" defTabSz="914400" rtl="0" eaLnBrk="1" latinLnBrk="0" hangingPunct="1">
                        <a:defRPr sz="1800" kern="1200">
                          <a:solidFill>
                            <a:schemeClr val="dk1"/>
                          </a:solidFill>
                          <a:latin typeface="Futura Md BT"/>
                        </a:defRPr>
                      </a:lvl7pPr>
                      <a:lvl8pPr marL="3200400" algn="l" defTabSz="914400" rtl="0" eaLnBrk="1" latinLnBrk="0" hangingPunct="1">
                        <a:defRPr sz="1800" kern="1200">
                          <a:solidFill>
                            <a:schemeClr val="dk1"/>
                          </a:solidFill>
                          <a:latin typeface="Futura Md BT"/>
                        </a:defRPr>
                      </a:lvl8pPr>
                      <a:lvl9pPr marL="3657600" algn="l" defTabSz="914400" rtl="0" eaLnBrk="1" latinLnBrk="0" hangingPunct="1">
                        <a:defRPr sz="1800" kern="1200">
                          <a:solidFill>
                            <a:schemeClr val="dk1"/>
                          </a:solidFill>
                          <a:latin typeface="Futura Md BT"/>
                        </a:defRPr>
                      </a:lvl9pPr>
                    </a:lstStyle>
                    <a:p>
                      <a:pPr marL="72000" algn="l" fontAlgn="b"/>
                      <a:r>
                        <a:rPr lang="de-CH" sz="1800" u="none" strike="noStrike" dirty="0">
                          <a:effectLst/>
                          <a:latin typeface="+mn-lt"/>
                          <a:cs typeface="Arial" panose="020B0604020202020204" pitchFamily="34" charset="0"/>
                        </a:rPr>
                        <a:t>stark unterbewertet</a:t>
                      </a:r>
                      <a:endParaRPr lang="de-CH" sz="1800" b="0" i="0" u="none" strike="noStrike" dirty="0">
                        <a:solidFill>
                          <a:srgbClr val="000000"/>
                        </a:solidFill>
                        <a:effectLst/>
                        <a:latin typeface="+mn-lt"/>
                        <a:cs typeface="Arial" panose="020B0604020202020204" pitchFamily="34" charset="0"/>
                      </a:endParaRPr>
                    </a:p>
                  </a:txBody>
                  <a:tcPr marL="9524" marR="9524" marT="952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93401">
                <a:tc>
                  <a:txBody>
                    <a:bodyPr/>
                    <a:lstStyle>
                      <a:lvl1pPr marL="0" algn="l" defTabSz="914400" rtl="0" eaLnBrk="1" latinLnBrk="0" hangingPunct="1">
                        <a:defRPr sz="1800" kern="1200">
                          <a:solidFill>
                            <a:schemeClr val="dk1"/>
                          </a:solidFill>
                          <a:latin typeface="Futura Md BT"/>
                        </a:defRPr>
                      </a:lvl1pPr>
                      <a:lvl2pPr marL="457200" algn="l" defTabSz="914400" rtl="0" eaLnBrk="1" latinLnBrk="0" hangingPunct="1">
                        <a:defRPr sz="1800" kern="1200">
                          <a:solidFill>
                            <a:schemeClr val="dk1"/>
                          </a:solidFill>
                          <a:latin typeface="Futura Md BT"/>
                        </a:defRPr>
                      </a:lvl2pPr>
                      <a:lvl3pPr marL="914400" algn="l" defTabSz="914400" rtl="0" eaLnBrk="1" latinLnBrk="0" hangingPunct="1">
                        <a:defRPr sz="1800" kern="1200">
                          <a:solidFill>
                            <a:schemeClr val="dk1"/>
                          </a:solidFill>
                          <a:latin typeface="Futura Md BT"/>
                        </a:defRPr>
                      </a:lvl3pPr>
                      <a:lvl4pPr marL="1371600" algn="l" defTabSz="914400" rtl="0" eaLnBrk="1" latinLnBrk="0" hangingPunct="1">
                        <a:defRPr sz="1800" kern="1200">
                          <a:solidFill>
                            <a:schemeClr val="dk1"/>
                          </a:solidFill>
                          <a:latin typeface="Futura Md BT"/>
                        </a:defRPr>
                      </a:lvl4pPr>
                      <a:lvl5pPr marL="1828800" algn="l" defTabSz="914400" rtl="0" eaLnBrk="1" latinLnBrk="0" hangingPunct="1">
                        <a:defRPr sz="1800" kern="1200">
                          <a:solidFill>
                            <a:schemeClr val="dk1"/>
                          </a:solidFill>
                          <a:latin typeface="Futura Md BT"/>
                        </a:defRPr>
                      </a:lvl5pPr>
                      <a:lvl6pPr marL="2286000" algn="l" defTabSz="914400" rtl="0" eaLnBrk="1" latinLnBrk="0" hangingPunct="1">
                        <a:defRPr sz="1800" kern="1200">
                          <a:solidFill>
                            <a:schemeClr val="dk1"/>
                          </a:solidFill>
                          <a:latin typeface="Futura Md BT"/>
                        </a:defRPr>
                      </a:lvl6pPr>
                      <a:lvl7pPr marL="2743200" algn="l" defTabSz="914400" rtl="0" eaLnBrk="1" latinLnBrk="0" hangingPunct="1">
                        <a:defRPr sz="1800" kern="1200">
                          <a:solidFill>
                            <a:schemeClr val="dk1"/>
                          </a:solidFill>
                          <a:latin typeface="Futura Md BT"/>
                        </a:defRPr>
                      </a:lvl7pPr>
                      <a:lvl8pPr marL="3200400" algn="l" defTabSz="914400" rtl="0" eaLnBrk="1" latinLnBrk="0" hangingPunct="1">
                        <a:defRPr sz="1800" kern="1200">
                          <a:solidFill>
                            <a:schemeClr val="dk1"/>
                          </a:solidFill>
                          <a:latin typeface="Futura Md BT"/>
                        </a:defRPr>
                      </a:lvl8pPr>
                      <a:lvl9pPr marL="3657600" algn="l" defTabSz="914400" rtl="0" eaLnBrk="1" latinLnBrk="0" hangingPunct="1">
                        <a:defRPr sz="1800" kern="1200">
                          <a:solidFill>
                            <a:schemeClr val="dk1"/>
                          </a:solidFill>
                          <a:latin typeface="Futura Md BT"/>
                        </a:defRPr>
                      </a:lvl9pPr>
                    </a:lstStyle>
                    <a:p>
                      <a:pPr algn="l" fontAlgn="b"/>
                      <a:r>
                        <a:rPr lang="de-CH" sz="1800" b="1" i="0" u="none" strike="noStrike" dirty="0">
                          <a:solidFill>
                            <a:schemeClr val="dk1"/>
                          </a:solidFill>
                          <a:effectLst/>
                          <a:latin typeface="+mn-lt"/>
                          <a:cs typeface="Arial" panose="020B0604020202020204" pitchFamily="34" charset="0"/>
                        </a:rPr>
                        <a:t>AI</a:t>
                      </a:r>
                      <a:endParaRPr lang="de-CH" sz="1800" b="1" i="0" u="none" strike="noStrike" dirty="0">
                        <a:solidFill>
                          <a:srgbClr val="000000"/>
                        </a:solidFill>
                        <a:effectLst/>
                        <a:latin typeface="+mn-lt"/>
                        <a:cs typeface="Arial" panose="020B0604020202020204" pitchFamily="34" charset="0"/>
                      </a:endParaRPr>
                    </a:p>
                  </a:txBody>
                  <a:tcPr marL="9524" marR="9524" marT="9523" marB="0" anchor="b">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Futura Md BT"/>
                        </a:defRPr>
                      </a:lvl1pPr>
                      <a:lvl2pPr marL="457200" algn="l" defTabSz="914400" rtl="0" eaLnBrk="1" latinLnBrk="0" hangingPunct="1">
                        <a:defRPr sz="1800" kern="1200">
                          <a:solidFill>
                            <a:schemeClr val="dk1"/>
                          </a:solidFill>
                          <a:latin typeface="Futura Md BT"/>
                        </a:defRPr>
                      </a:lvl2pPr>
                      <a:lvl3pPr marL="914400" algn="l" defTabSz="914400" rtl="0" eaLnBrk="1" latinLnBrk="0" hangingPunct="1">
                        <a:defRPr sz="1800" kern="1200">
                          <a:solidFill>
                            <a:schemeClr val="dk1"/>
                          </a:solidFill>
                          <a:latin typeface="Futura Md BT"/>
                        </a:defRPr>
                      </a:lvl3pPr>
                      <a:lvl4pPr marL="1371600" algn="l" defTabSz="914400" rtl="0" eaLnBrk="1" latinLnBrk="0" hangingPunct="1">
                        <a:defRPr sz="1800" kern="1200">
                          <a:solidFill>
                            <a:schemeClr val="dk1"/>
                          </a:solidFill>
                          <a:latin typeface="Futura Md BT"/>
                        </a:defRPr>
                      </a:lvl4pPr>
                      <a:lvl5pPr marL="1828800" algn="l" defTabSz="914400" rtl="0" eaLnBrk="1" latinLnBrk="0" hangingPunct="1">
                        <a:defRPr sz="1800" kern="1200">
                          <a:solidFill>
                            <a:schemeClr val="dk1"/>
                          </a:solidFill>
                          <a:latin typeface="Futura Md BT"/>
                        </a:defRPr>
                      </a:lvl5pPr>
                      <a:lvl6pPr marL="2286000" algn="l" defTabSz="914400" rtl="0" eaLnBrk="1" latinLnBrk="0" hangingPunct="1">
                        <a:defRPr sz="1800" kern="1200">
                          <a:solidFill>
                            <a:schemeClr val="dk1"/>
                          </a:solidFill>
                          <a:latin typeface="Futura Md BT"/>
                        </a:defRPr>
                      </a:lvl6pPr>
                      <a:lvl7pPr marL="2743200" algn="l" defTabSz="914400" rtl="0" eaLnBrk="1" latinLnBrk="0" hangingPunct="1">
                        <a:defRPr sz="1800" kern="1200">
                          <a:solidFill>
                            <a:schemeClr val="dk1"/>
                          </a:solidFill>
                          <a:latin typeface="Futura Md BT"/>
                        </a:defRPr>
                      </a:lvl7pPr>
                      <a:lvl8pPr marL="3200400" algn="l" defTabSz="914400" rtl="0" eaLnBrk="1" latinLnBrk="0" hangingPunct="1">
                        <a:defRPr sz="1800" kern="1200">
                          <a:solidFill>
                            <a:schemeClr val="dk1"/>
                          </a:solidFill>
                          <a:latin typeface="Futura Md BT"/>
                        </a:defRPr>
                      </a:lvl8pPr>
                      <a:lvl9pPr marL="3657600" algn="l" defTabSz="914400" rtl="0" eaLnBrk="1" latinLnBrk="0" hangingPunct="1">
                        <a:defRPr sz="1800" kern="1200">
                          <a:solidFill>
                            <a:schemeClr val="dk1"/>
                          </a:solidFill>
                          <a:latin typeface="Futura Md BT"/>
                        </a:defRPr>
                      </a:lvl9pPr>
                    </a:lstStyle>
                    <a:p>
                      <a:pPr algn="r" fontAlgn="b"/>
                      <a:r>
                        <a:rPr lang="de-CH" sz="1800" u="none" strike="noStrike" dirty="0">
                          <a:effectLst/>
                          <a:latin typeface="+mn-lt"/>
                          <a:cs typeface="Arial" panose="020B0604020202020204" pitchFamily="34" charset="0"/>
                        </a:rPr>
                        <a:t>5.6%</a:t>
                      </a:r>
                      <a:endParaRPr lang="de-CH" sz="1800" b="0" i="0" u="none" strike="noStrike" dirty="0">
                        <a:solidFill>
                          <a:srgbClr val="000000"/>
                        </a:solidFill>
                        <a:effectLst/>
                        <a:latin typeface="+mn-lt"/>
                        <a:cs typeface="Arial" panose="020B0604020202020204" pitchFamily="34" charset="0"/>
                      </a:endParaRPr>
                    </a:p>
                  </a:txBody>
                  <a:tcPr marL="9524" marR="257139" marT="9523" marB="0" anchor="b">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Futura Md BT"/>
                        </a:defRPr>
                      </a:lvl1pPr>
                      <a:lvl2pPr marL="457200" algn="l" defTabSz="914400" rtl="0" eaLnBrk="1" latinLnBrk="0" hangingPunct="1">
                        <a:defRPr sz="1800" kern="1200">
                          <a:solidFill>
                            <a:schemeClr val="dk1"/>
                          </a:solidFill>
                          <a:latin typeface="Futura Md BT"/>
                        </a:defRPr>
                      </a:lvl2pPr>
                      <a:lvl3pPr marL="914400" algn="l" defTabSz="914400" rtl="0" eaLnBrk="1" latinLnBrk="0" hangingPunct="1">
                        <a:defRPr sz="1800" kern="1200">
                          <a:solidFill>
                            <a:schemeClr val="dk1"/>
                          </a:solidFill>
                          <a:latin typeface="Futura Md BT"/>
                        </a:defRPr>
                      </a:lvl3pPr>
                      <a:lvl4pPr marL="1371600" algn="l" defTabSz="914400" rtl="0" eaLnBrk="1" latinLnBrk="0" hangingPunct="1">
                        <a:defRPr sz="1800" kern="1200">
                          <a:solidFill>
                            <a:schemeClr val="dk1"/>
                          </a:solidFill>
                          <a:latin typeface="Futura Md BT"/>
                        </a:defRPr>
                      </a:lvl4pPr>
                      <a:lvl5pPr marL="1828800" algn="l" defTabSz="914400" rtl="0" eaLnBrk="1" latinLnBrk="0" hangingPunct="1">
                        <a:defRPr sz="1800" kern="1200">
                          <a:solidFill>
                            <a:schemeClr val="dk1"/>
                          </a:solidFill>
                          <a:latin typeface="Futura Md BT"/>
                        </a:defRPr>
                      </a:lvl5pPr>
                      <a:lvl6pPr marL="2286000" algn="l" defTabSz="914400" rtl="0" eaLnBrk="1" latinLnBrk="0" hangingPunct="1">
                        <a:defRPr sz="1800" kern="1200">
                          <a:solidFill>
                            <a:schemeClr val="dk1"/>
                          </a:solidFill>
                          <a:latin typeface="Futura Md BT"/>
                        </a:defRPr>
                      </a:lvl6pPr>
                      <a:lvl7pPr marL="2743200" algn="l" defTabSz="914400" rtl="0" eaLnBrk="1" latinLnBrk="0" hangingPunct="1">
                        <a:defRPr sz="1800" kern="1200">
                          <a:solidFill>
                            <a:schemeClr val="dk1"/>
                          </a:solidFill>
                          <a:latin typeface="Futura Md BT"/>
                        </a:defRPr>
                      </a:lvl7pPr>
                      <a:lvl8pPr marL="3200400" algn="l" defTabSz="914400" rtl="0" eaLnBrk="1" latinLnBrk="0" hangingPunct="1">
                        <a:defRPr sz="1800" kern="1200">
                          <a:solidFill>
                            <a:schemeClr val="dk1"/>
                          </a:solidFill>
                          <a:latin typeface="Futura Md BT"/>
                        </a:defRPr>
                      </a:lvl8pPr>
                      <a:lvl9pPr marL="3657600" algn="l" defTabSz="914400" rtl="0" eaLnBrk="1" latinLnBrk="0" hangingPunct="1">
                        <a:defRPr sz="1800" kern="1200">
                          <a:solidFill>
                            <a:schemeClr val="dk1"/>
                          </a:solidFill>
                          <a:latin typeface="Futura Md BT"/>
                        </a:defRPr>
                      </a:lvl9pPr>
                    </a:lstStyle>
                    <a:p>
                      <a:pPr marL="72000" algn="l" fontAlgn="b"/>
                      <a:r>
                        <a:rPr lang="de-CH" sz="1800" u="none" strike="noStrike" dirty="0">
                          <a:effectLst/>
                          <a:latin typeface="+mn-lt"/>
                          <a:cs typeface="Arial" panose="020B0604020202020204" pitchFamily="34" charset="0"/>
                        </a:rPr>
                        <a:t>stark unterbewertet</a:t>
                      </a:r>
                    </a:p>
                  </a:txBody>
                  <a:tcPr marL="9524" marR="9524" marT="9523" marB="0" anchor="b">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Futura Md BT"/>
                        </a:defRPr>
                      </a:lvl1pPr>
                      <a:lvl2pPr marL="457200" algn="l" defTabSz="914400" rtl="0" eaLnBrk="1" latinLnBrk="0" hangingPunct="1">
                        <a:defRPr sz="1800" kern="1200">
                          <a:solidFill>
                            <a:schemeClr val="dk1"/>
                          </a:solidFill>
                          <a:latin typeface="Futura Md BT"/>
                        </a:defRPr>
                      </a:lvl2pPr>
                      <a:lvl3pPr marL="914400" algn="l" defTabSz="914400" rtl="0" eaLnBrk="1" latinLnBrk="0" hangingPunct="1">
                        <a:defRPr sz="1800" kern="1200">
                          <a:solidFill>
                            <a:schemeClr val="dk1"/>
                          </a:solidFill>
                          <a:latin typeface="Futura Md BT"/>
                        </a:defRPr>
                      </a:lvl3pPr>
                      <a:lvl4pPr marL="1371600" algn="l" defTabSz="914400" rtl="0" eaLnBrk="1" latinLnBrk="0" hangingPunct="1">
                        <a:defRPr sz="1800" kern="1200">
                          <a:solidFill>
                            <a:schemeClr val="dk1"/>
                          </a:solidFill>
                          <a:latin typeface="Futura Md BT"/>
                        </a:defRPr>
                      </a:lvl4pPr>
                      <a:lvl5pPr marL="1828800" algn="l" defTabSz="914400" rtl="0" eaLnBrk="1" latinLnBrk="0" hangingPunct="1">
                        <a:defRPr sz="1800" kern="1200">
                          <a:solidFill>
                            <a:schemeClr val="dk1"/>
                          </a:solidFill>
                          <a:latin typeface="Futura Md BT"/>
                        </a:defRPr>
                      </a:lvl5pPr>
                      <a:lvl6pPr marL="2286000" algn="l" defTabSz="914400" rtl="0" eaLnBrk="1" latinLnBrk="0" hangingPunct="1">
                        <a:defRPr sz="1800" kern="1200">
                          <a:solidFill>
                            <a:schemeClr val="dk1"/>
                          </a:solidFill>
                          <a:latin typeface="Futura Md BT"/>
                        </a:defRPr>
                      </a:lvl6pPr>
                      <a:lvl7pPr marL="2743200" algn="l" defTabSz="914400" rtl="0" eaLnBrk="1" latinLnBrk="0" hangingPunct="1">
                        <a:defRPr sz="1800" kern="1200">
                          <a:solidFill>
                            <a:schemeClr val="dk1"/>
                          </a:solidFill>
                          <a:latin typeface="Futura Md BT"/>
                        </a:defRPr>
                      </a:lvl7pPr>
                      <a:lvl8pPr marL="3200400" algn="l" defTabSz="914400" rtl="0" eaLnBrk="1" latinLnBrk="0" hangingPunct="1">
                        <a:defRPr sz="1800" kern="1200">
                          <a:solidFill>
                            <a:schemeClr val="dk1"/>
                          </a:solidFill>
                          <a:latin typeface="Futura Md BT"/>
                        </a:defRPr>
                      </a:lvl8pPr>
                      <a:lvl9pPr marL="3657600" algn="l" defTabSz="914400" rtl="0" eaLnBrk="1" latinLnBrk="0" hangingPunct="1">
                        <a:defRPr sz="1800" kern="1200">
                          <a:solidFill>
                            <a:schemeClr val="dk1"/>
                          </a:solidFill>
                          <a:latin typeface="Futura Md BT"/>
                        </a:defRPr>
                      </a:lvl9pPr>
                    </a:lstStyle>
                    <a:p>
                      <a:pPr algn="l" fontAlgn="b"/>
                      <a:endParaRPr lang="de-CH" sz="1800" b="0" i="0" u="none" strike="noStrike" dirty="0">
                        <a:solidFill>
                          <a:schemeClr val="bg1"/>
                        </a:solidFill>
                        <a:effectLst/>
                        <a:latin typeface="+mn-lt"/>
                        <a:cs typeface="Arial" panose="020B0604020202020204" pitchFamily="34" charset="0"/>
                      </a:endParaRPr>
                    </a:p>
                  </a:txBody>
                  <a:tcPr marL="9524" marR="9524" marT="9523" marB="0" anchor="b">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Futura Md BT"/>
                        </a:defRPr>
                      </a:lvl1pPr>
                      <a:lvl2pPr marL="457200" algn="l" defTabSz="914400" rtl="0" eaLnBrk="1" latinLnBrk="0" hangingPunct="1">
                        <a:defRPr sz="1800" kern="1200">
                          <a:solidFill>
                            <a:schemeClr val="dk1"/>
                          </a:solidFill>
                          <a:latin typeface="Futura Md BT"/>
                        </a:defRPr>
                      </a:lvl2pPr>
                      <a:lvl3pPr marL="914400" algn="l" defTabSz="914400" rtl="0" eaLnBrk="1" latinLnBrk="0" hangingPunct="1">
                        <a:defRPr sz="1800" kern="1200">
                          <a:solidFill>
                            <a:schemeClr val="dk1"/>
                          </a:solidFill>
                          <a:latin typeface="Futura Md BT"/>
                        </a:defRPr>
                      </a:lvl3pPr>
                      <a:lvl4pPr marL="1371600" algn="l" defTabSz="914400" rtl="0" eaLnBrk="1" latinLnBrk="0" hangingPunct="1">
                        <a:defRPr sz="1800" kern="1200">
                          <a:solidFill>
                            <a:schemeClr val="dk1"/>
                          </a:solidFill>
                          <a:latin typeface="Futura Md BT"/>
                        </a:defRPr>
                      </a:lvl4pPr>
                      <a:lvl5pPr marL="1828800" algn="l" defTabSz="914400" rtl="0" eaLnBrk="1" latinLnBrk="0" hangingPunct="1">
                        <a:defRPr sz="1800" kern="1200">
                          <a:solidFill>
                            <a:schemeClr val="dk1"/>
                          </a:solidFill>
                          <a:latin typeface="Futura Md BT"/>
                        </a:defRPr>
                      </a:lvl5pPr>
                      <a:lvl6pPr marL="2286000" algn="l" defTabSz="914400" rtl="0" eaLnBrk="1" latinLnBrk="0" hangingPunct="1">
                        <a:defRPr sz="1800" kern="1200">
                          <a:solidFill>
                            <a:schemeClr val="dk1"/>
                          </a:solidFill>
                          <a:latin typeface="Futura Md BT"/>
                        </a:defRPr>
                      </a:lvl6pPr>
                      <a:lvl7pPr marL="2743200" algn="l" defTabSz="914400" rtl="0" eaLnBrk="1" latinLnBrk="0" hangingPunct="1">
                        <a:defRPr sz="1800" kern="1200">
                          <a:solidFill>
                            <a:schemeClr val="dk1"/>
                          </a:solidFill>
                          <a:latin typeface="Futura Md BT"/>
                        </a:defRPr>
                      </a:lvl7pPr>
                      <a:lvl8pPr marL="3200400" algn="l" defTabSz="914400" rtl="0" eaLnBrk="1" latinLnBrk="0" hangingPunct="1">
                        <a:defRPr sz="1800" kern="1200">
                          <a:solidFill>
                            <a:schemeClr val="dk1"/>
                          </a:solidFill>
                          <a:latin typeface="Futura Md BT"/>
                        </a:defRPr>
                      </a:lvl8pPr>
                      <a:lvl9pPr marL="3657600" algn="l" defTabSz="914400" rtl="0" eaLnBrk="1" latinLnBrk="0" hangingPunct="1">
                        <a:defRPr sz="1800" kern="1200">
                          <a:solidFill>
                            <a:schemeClr val="dk1"/>
                          </a:solidFill>
                          <a:latin typeface="Futura Md BT"/>
                        </a:defRPr>
                      </a:lvl9pPr>
                    </a:lstStyle>
                    <a:p>
                      <a:pPr algn="l" fontAlgn="b"/>
                      <a:r>
                        <a:rPr lang="de-CH" sz="1800" b="1" i="0" u="none" strike="noStrike" dirty="0">
                          <a:solidFill>
                            <a:schemeClr val="dk1"/>
                          </a:solidFill>
                          <a:effectLst/>
                          <a:latin typeface="+mn-lt"/>
                          <a:cs typeface="Arial" panose="020B0604020202020204" pitchFamily="34" charset="0"/>
                        </a:rPr>
                        <a:t>TI</a:t>
                      </a:r>
                      <a:endParaRPr lang="de-CH" sz="1800" b="1" i="0" u="none" strike="noStrike" dirty="0">
                        <a:solidFill>
                          <a:srgbClr val="000000"/>
                        </a:solidFill>
                        <a:effectLst/>
                        <a:latin typeface="+mn-lt"/>
                        <a:cs typeface="Arial" panose="020B0604020202020204" pitchFamily="34" charset="0"/>
                      </a:endParaRPr>
                    </a:p>
                  </a:txBody>
                  <a:tcPr marL="9524" marR="9524" marT="9523" marB="0" anchor="b">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Futura Md BT"/>
                        </a:defRPr>
                      </a:lvl1pPr>
                      <a:lvl2pPr marL="457200" algn="l" defTabSz="914400" rtl="0" eaLnBrk="1" latinLnBrk="0" hangingPunct="1">
                        <a:defRPr sz="1800" kern="1200">
                          <a:solidFill>
                            <a:schemeClr val="dk1"/>
                          </a:solidFill>
                          <a:latin typeface="Futura Md BT"/>
                        </a:defRPr>
                      </a:lvl2pPr>
                      <a:lvl3pPr marL="914400" algn="l" defTabSz="914400" rtl="0" eaLnBrk="1" latinLnBrk="0" hangingPunct="1">
                        <a:defRPr sz="1800" kern="1200">
                          <a:solidFill>
                            <a:schemeClr val="dk1"/>
                          </a:solidFill>
                          <a:latin typeface="Futura Md BT"/>
                        </a:defRPr>
                      </a:lvl3pPr>
                      <a:lvl4pPr marL="1371600" algn="l" defTabSz="914400" rtl="0" eaLnBrk="1" latinLnBrk="0" hangingPunct="1">
                        <a:defRPr sz="1800" kern="1200">
                          <a:solidFill>
                            <a:schemeClr val="dk1"/>
                          </a:solidFill>
                          <a:latin typeface="Futura Md BT"/>
                        </a:defRPr>
                      </a:lvl4pPr>
                      <a:lvl5pPr marL="1828800" algn="l" defTabSz="914400" rtl="0" eaLnBrk="1" latinLnBrk="0" hangingPunct="1">
                        <a:defRPr sz="1800" kern="1200">
                          <a:solidFill>
                            <a:schemeClr val="dk1"/>
                          </a:solidFill>
                          <a:latin typeface="Futura Md BT"/>
                        </a:defRPr>
                      </a:lvl5pPr>
                      <a:lvl6pPr marL="2286000" algn="l" defTabSz="914400" rtl="0" eaLnBrk="1" latinLnBrk="0" hangingPunct="1">
                        <a:defRPr sz="1800" kern="1200">
                          <a:solidFill>
                            <a:schemeClr val="dk1"/>
                          </a:solidFill>
                          <a:latin typeface="Futura Md BT"/>
                        </a:defRPr>
                      </a:lvl6pPr>
                      <a:lvl7pPr marL="2743200" algn="l" defTabSz="914400" rtl="0" eaLnBrk="1" latinLnBrk="0" hangingPunct="1">
                        <a:defRPr sz="1800" kern="1200">
                          <a:solidFill>
                            <a:schemeClr val="dk1"/>
                          </a:solidFill>
                          <a:latin typeface="Futura Md BT"/>
                        </a:defRPr>
                      </a:lvl7pPr>
                      <a:lvl8pPr marL="3200400" algn="l" defTabSz="914400" rtl="0" eaLnBrk="1" latinLnBrk="0" hangingPunct="1">
                        <a:defRPr sz="1800" kern="1200">
                          <a:solidFill>
                            <a:schemeClr val="dk1"/>
                          </a:solidFill>
                          <a:latin typeface="Futura Md BT"/>
                        </a:defRPr>
                      </a:lvl8pPr>
                      <a:lvl9pPr marL="3657600" algn="l" defTabSz="914400" rtl="0" eaLnBrk="1" latinLnBrk="0" hangingPunct="1">
                        <a:defRPr sz="1800" kern="1200">
                          <a:solidFill>
                            <a:schemeClr val="dk1"/>
                          </a:solidFill>
                          <a:latin typeface="Futura Md BT"/>
                        </a:defRPr>
                      </a:lvl9pPr>
                    </a:lstStyle>
                    <a:p>
                      <a:pPr algn="r" fontAlgn="b"/>
                      <a:r>
                        <a:rPr lang="de-CH" sz="1800" u="none" strike="noStrike" dirty="0">
                          <a:effectLst/>
                          <a:latin typeface="+mn-lt"/>
                          <a:cs typeface="Arial" panose="020B0604020202020204" pitchFamily="34" charset="0"/>
                        </a:rPr>
                        <a:t>-1.3%</a:t>
                      </a:r>
                      <a:endParaRPr lang="de-CH" sz="1800" b="0" i="0" u="none" strike="noStrike" dirty="0">
                        <a:solidFill>
                          <a:srgbClr val="000000"/>
                        </a:solidFill>
                        <a:effectLst/>
                        <a:latin typeface="+mn-lt"/>
                        <a:cs typeface="Arial" panose="020B0604020202020204" pitchFamily="34" charset="0"/>
                      </a:endParaRPr>
                    </a:p>
                  </a:txBody>
                  <a:tcPr marL="9524" marR="257139" marT="9523" marB="0" anchor="b">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Futura Md BT"/>
                        </a:defRPr>
                      </a:lvl1pPr>
                      <a:lvl2pPr marL="457200" algn="l" defTabSz="914400" rtl="0" eaLnBrk="1" latinLnBrk="0" hangingPunct="1">
                        <a:defRPr sz="1800" kern="1200">
                          <a:solidFill>
                            <a:schemeClr val="dk1"/>
                          </a:solidFill>
                          <a:latin typeface="Futura Md BT"/>
                        </a:defRPr>
                      </a:lvl2pPr>
                      <a:lvl3pPr marL="914400" algn="l" defTabSz="914400" rtl="0" eaLnBrk="1" latinLnBrk="0" hangingPunct="1">
                        <a:defRPr sz="1800" kern="1200">
                          <a:solidFill>
                            <a:schemeClr val="dk1"/>
                          </a:solidFill>
                          <a:latin typeface="Futura Md BT"/>
                        </a:defRPr>
                      </a:lvl3pPr>
                      <a:lvl4pPr marL="1371600" algn="l" defTabSz="914400" rtl="0" eaLnBrk="1" latinLnBrk="0" hangingPunct="1">
                        <a:defRPr sz="1800" kern="1200">
                          <a:solidFill>
                            <a:schemeClr val="dk1"/>
                          </a:solidFill>
                          <a:latin typeface="Futura Md BT"/>
                        </a:defRPr>
                      </a:lvl4pPr>
                      <a:lvl5pPr marL="1828800" algn="l" defTabSz="914400" rtl="0" eaLnBrk="1" latinLnBrk="0" hangingPunct="1">
                        <a:defRPr sz="1800" kern="1200">
                          <a:solidFill>
                            <a:schemeClr val="dk1"/>
                          </a:solidFill>
                          <a:latin typeface="Futura Md BT"/>
                        </a:defRPr>
                      </a:lvl5pPr>
                      <a:lvl6pPr marL="2286000" algn="l" defTabSz="914400" rtl="0" eaLnBrk="1" latinLnBrk="0" hangingPunct="1">
                        <a:defRPr sz="1800" kern="1200">
                          <a:solidFill>
                            <a:schemeClr val="dk1"/>
                          </a:solidFill>
                          <a:latin typeface="Futura Md BT"/>
                        </a:defRPr>
                      </a:lvl6pPr>
                      <a:lvl7pPr marL="2743200" algn="l" defTabSz="914400" rtl="0" eaLnBrk="1" latinLnBrk="0" hangingPunct="1">
                        <a:defRPr sz="1800" kern="1200">
                          <a:solidFill>
                            <a:schemeClr val="dk1"/>
                          </a:solidFill>
                          <a:latin typeface="Futura Md BT"/>
                        </a:defRPr>
                      </a:lvl7pPr>
                      <a:lvl8pPr marL="3200400" algn="l" defTabSz="914400" rtl="0" eaLnBrk="1" latinLnBrk="0" hangingPunct="1">
                        <a:defRPr sz="1800" kern="1200">
                          <a:solidFill>
                            <a:schemeClr val="dk1"/>
                          </a:solidFill>
                          <a:latin typeface="Futura Md BT"/>
                        </a:defRPr>
                      </a:lvl8pPr>
                      <a:lvl9pPr marL="3657600" algn="l" defTabSz="914400" rtl="0" eaLnBrk="1" latinLnBrk="0" hangingPunct="1">
                        <a:defRPr sz="1800" kern="1200">
                          <a:solidFill>
                            <a:schemeClr val="dk1"/>
                          </a:solidFill>
                          <a:latin typeface="Futura Md BT"/>
                        </a:defRPr>
                      </a:lvl9pPr>
                    </a:lstStyle>
                    <a:p>
                      <a:pPr marL="72000" algn="l" fontAlgn="b"/>
                      <a:r>
                        <a:rPr lang="de-CH" sz="1800" u="none" strike="noStrike" dirty="0">
                          <a:effectLst/>
                          <a:latin typeface="+mn-lt"/>
                          <a:cs typeface="Arial" panose="020B0604020202020204" pitchFamily="34" charset="0"/>
                        </a:rPr>
                        <a:t>potenziell unterbewertet</a:t>
                      </a:r>
                    </a:p>
                  </a:txBody>
                  <a:tcPr marL="9524" marR="9524" marT="9523" marB="0" anchor="b">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93401">
                <a:tc>
                  <a:txBody>
                    <a:bodyPr/>
                    <a:lstStyle>
                      <a:lvl1pPr marL="0" algn="l" defTabSz="914400" rtl="0" eaLnBrk="1" latinLnBrk="0" hangingPunct="1">
                        <a:defRPr sz="1800" kern="1200">
                          <a:solidFill>
                            <a:schemeClr val="dk1"/>
                          </a:solidFill>
                          <a:latin typeface="Futura Md BT"/>
                        </a:defRPr>
                      </a:lvl1pPr>
                      <a:lvl2pPr marL="457200" algn="l" defTabSz="914400" rtl="0" eaLnBrk="1" latinLnBrk="0" hangingPunct="1">
                        <a:defRPr sz="1800" kern="1200">
                          <a:solidFill>
                            <a:schemeClr val="dk1"/>
                          </a:solidFill>
                          <a:latin typeface="Futura Md BT"/>
                        </a:defRPr>
                      </a:lvl2pPr>
                      <a:lvl3pPr marL="914400" algn="l" defTabSz="914400" rtl="0" eaLnBrk="1" latinLnBrk="0" hangingPunct="1">
                        <a:defRPr sz="1800" kern="1200">
                          <a:solidFill>
                            <a:schemeClr val="dk1"/>
                          </a:solidFill>
                          <a:latin typeface="Futura Md BT"/>
                        </a:defRPr>
                      </a:lvl3pPr>
                      <a:lvl4pPr marL="1371600" algn="l" defTabSz="914400" rtl="0" eaLnBrk="1" latinLnBrk="0" hangingPunct="1">
                        <a:defRPr sz="1800" kern="1200">
                          <a:solidFill>
                            <a:schemeClr val="dk1"/>
                          </a:solidFill>
                          <a:latin typeface="Futura Md BT"/>
                        </a:defRPr>
                      </a:lvl4pPr>
                      <a:lvl5pPr marL="1828800" algn="l" defTabSz="914400" rtl="0" eaLnBrk="1" latinLnBrk="0" hangingPunct="1">
                        <a:defRPr sz="1800" kern="1200">
                          <a:solidFill>
                            <a:schemeClr val="dk1"/>
                          </a:solidFill>
                          <a:latin typeface="Futura Md BT"/>
                        </a:defRPr>
                      </a:lvl5pPr>
                      <a:lvl6pPr marL="2286000" algn="l" defTabSz="914400" rtl="0" eaLnBrk="1" latinLnBrk="0" hangingPunct="1">
                        <a:defRPr sz="1800" kern="1200">
                          <a:solidFill>
                            <a:schemeClr val="dk1"/>
                          </a:solidFill>
                          <a:latin typeface="Futura Md BT"/>
                        </a:defRPr>
                      </a:lvl6pPr>
                      <a:lvl7pPr marL="2743200" algn="l" defTabSz="914400" rtl="0" eaLnBrk="1" latinLnBrk="0" hangingPunct="1">
                        <a:defRPr sz="1800" kern="1200">
                          <a:solidFill>
                            <a:schemeClr val="dk1"/>
                          </a:solidFill>
                          <a:latin typeface="Futura Md BT"/>
                        </a:defRPr>
                      </a:lvl7pPr>
                      <a:lvl8pPr marL="3200400" algn="l" defTabSz="914400" rtl="0" eaLnBrk="1" latinLnBrk="0" hangingPunct="1">
                        <a:defRPr sz="1800" kern="1200">
                          <a:solidFill>
                            <a:schemeClr val="dk1"/>
                          </a:solidFill>
                          <a:latin typeface="Futura Md BT"/>
                        </a:defRPr>
                      </a:lvl8pPr>
                      <a:lvl9pPr marL="3657600" algn="l" defTabSz="914400" rtl="0" eaLnBrk="1" latinLnBrk="0" hangingPunct="1">
                        <a:defRPr sz="1800" kern="1200">
                          <a:solidFill>
                            <a:schemeClr val="dk1"/>
                          </a:solidFill>
                          <a:latin typeface="Futura Md BT"/>
                        </a:defRPr>
                      </a:lvl9pPr>
                    </a:lstStyle>
                    <a:p>
                      <a:pPr algn="l" fontAlgn="b"/>
                      <a:r>
                        <a:rPr lang="de-CH" sz="1800" b="1" i="0" u="none" strike="noStrike" dirty="0">
                          <a:solidFill>
                            <a:schemeClr val="dk1"/>
                          </a:solidFill>
                          <a:effectLst/>
                          <a:latin typeface="+mn-lt"/>
                          <a:cs typeface="Arial" panose="020B0604020202020204" pitchFamily="34" charset="0"/>
                        </a:rPr>
                        <a:t>ZG</a:t>
                      </a:r>
                      <a:endParaRPr lang="de-CH" sz="1800" b="1" i="0" u="none" strike="noStrike" dirty="0">
                        <a:solidFill>
                          <a:srgbClr val="000000"/>
                        </a:solidFill>
                        <a:effectLst/>
                        <a:latin typeface="+mn-lt"/>
                        <a:cs typeface="Arial" panose="020B0604020202020204" pitchFamily="34" charset="0"/>
                      </a:endParaRPr>
                    </a:p>
                  </a:txBody>
                  <a:tcPr marL="9524" marR="9524" marT="9523" marB="0" anchor="b">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Futura Md BT"/>
                        </a:defRPr>
                      </a:lvl1pPr>
                      <a:lvl2pPr marL="457200" algn="l" defTabSz="914400" rtl="0" eaLnBrk="1" latinLnBrk="0" hangingPunct="1">
                        <a:defRPr sz="1800" kern="1200">
                          <a:solidFill>
                            <a:schemeClr val="dk1"/>
                          </a:solidFill>
                          <a:latin typeface="Futura Md BT"/>
                        </a:defRPr>
                      </a:lvl2pPr>
                      <a:lvl3pPr marL="914400" algn="l" defTabSz="914400" rtl="0" eaLnBrk="1" latinLnBrk="0" hangingPunct="1">
                        <a:defRPr sz="1800" kern="1200">
                          <a:solidFill>
                            <a:schemeClr val="dk1"/>
                          </a:solidFill>
                          <a:latin typeface="Futura Md BT"/>
                        </a:defRPr>
                      </a:lvl3pPr>
                      <a:lvl4pPr marL="1371600" algn="l" defTabSz="914400" rtl="0" eaLnBrk="1" latinLnBrk="0" hangingPunct="1">
                        <a:defRPr sz="1800" kern="1200">
                          <a:solidFill>
                            <a:schemeClr val="dk1"/>
                          </a:solidFill>
                          <a:latin typeface="Futura Md BT"/>
                        </a:defRPr>
                      </a:lvl4pPr>
                      <a:lvl5pPr marL="1828800" algn="l" defTabSz="914400" rtl="0" eaLnBrk="1" latinLnBrk="0" hangingPunct="1">
                        <a:defRPr sz="1800" kern="1200">
                          <a:solidFill>
                            <a:schemeClr val="dk1"/>
                          </a:solidFill>
                          <a:latin typeface="Futura Md BT"/>
                        </a:defRPr>
                      </a:lvl5pPr>
                      <a:lvl6pPr marL="2286000" algn="l" defTabSz="914400" rtl="0" eaLnBrk="1" latinLnBrk="0" hangingPunct="1">
                        <a:defRPr sz="1800" kern="1200">
                          <a:solidFill>
                            <a:schemeClr val="dk1"/>
                          </a:solidFill>
                          <a:latin typeface="Futura Md BT"/>
                        </a:defRPr>
                      </a:lvl6pPr>
                      <a:lvl7pPr marL="2743200" algn="l" defTabSz="914400" rtl="0" eaLnBrk="1" latinLnBrk="0" hangingPunct="1">
                        <a:defRPr sz="1800" kern="1200">
                          <a:solidFill>
                            <a:schemeClr val="dk1"/>
                          </a:solidFill>
                          <a:latin typeface="Futura Md BT"/>
                        </a:defRPr>
                      </a:lvl7pPr>
                      <a:lvl8pPr marL="3200400" algn="l" defTabSz="914400" rtl="0" eaLnBrk="1" latinLnBrk="0" hangingPunct="1">
                        <a:defRPr sz="1800" kern="1200">
                          <a:solidFill>
                            <a:schemeClr val="dk1"/>
                          </a:solidFill>
                          <a:latin typeface="Futura Md BT"/>
                        </a:defRPr>
                      </a:lvl8pPr>
                      <a:lvl9pPr marL="3657600" algn="l" defTabSz="914400" rtl="0" eaLnBrk="1" latinLnBrk="0" hangingPunct="1">
                        <a:defRPr sz="1800" kern="1200">
                          <a:solidFill>
                            <a:schemeClr val="dk1"/>
                          </a:solidFill>
                          <a:latin typeface="Futura Md BT"/>
                        </a:defRPr>
                      </a:lvl9pPr>
                    </a:lstStyle>
                    <a:p>
                      <a:pPr algn="r" fontAlgn="b"/>
                      <a:r>
                        <a:rPr lang="de-CH" sz="1800" u="none" strike="noStrike" dirty="0">
                          <a:effectLst/>
                          <a:latin typeface="+mn-lt"/>
                          <a:cs typeface="Arial" panose="020B0604020202020204" pitchFamily="34" charset="0"/>
                        </a:rPr>
                        <a:t>5.5%</a:t>
                      </a:r>
                      <a:endParaRPr lang="de-CH" sz="1800" b="0" i="0" u="none" strike="noStrike" dirty="0">
                        <a:solidFill>
                          <a:srgbClr val="000000"/>
                        </a:solidFill>
                        <a:effectLst/>
                        <a:latin typeface="+mn-lt"/>
                        <a:cs typeface="Arial" panose="020B0604020202020204" pitchFamily="34" charset="0"/>
                      </a:endParaRPr>
                    </a:p>
                  </a:txBody>
                  <a:tcPr marL="9524" marR="257139" marT="952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Futura Md BT"/>
                        </a:defRPr>
                      </a:lvl1pPr>
                      <a:lvl2pPr marL="457200" algn="l" defTabSz="914400" rtl="0" eaLnBrk="1" latinLnBrk="0" hangingPunct="1">
                        <a:defRPr sz="1800" kern="1200">
                          <a:solidFill>
                            <a:schemeClr val="dk1"/>
                          </a:solidFill>
                          <a:latin typeface="Futura Md BT"/>
                        </a:defRPr>
                      </a:lvl2pPr>
                      <a:lvl3pPr marL="914400" algn="l" defTabSz="914400" rtl="0" eaLnBrk="1" latinLnBrk="0" hangingPunct="1">
                        <a:defRPr sz="1800" kern="1200">
                          <a:solidFill>
                            <a:schemeClr val="dk1"/>
                          </a:solidFill>
                          <a:latin typeface="Futura Md BT"/>
                        </a:defRPr>
                      </a:lvl3pPr>
                      <a:lvl4pPr marL="1371600" algn="l" defTabSz="914400" rtl="0" eaLnBrk="1" latinLnBrk="0" hangingPunct="1">
                        <a:defRPr sz="1800" kern="1200">
                          <a:solidFill>
                            <a:schemeClr val="dk1"/>
                          </a:solidFill>
                          <a:latin typeface="Futura Md BT"/>
                        </a:defRPr>
                      </a:lvl4pPr>
                      <a:lvl5pPr marL="1828800" algn="l" defTabSz="914400" rtl="0" eaLnBrk="1" latinLnBrk="0" hangingPunct="1">
                        <a:defRPr sz="1800" kern="1200">
                          <a:solidFill>
                            <a:schemeClr val="dk1"/>
                          </a:solidFill>
                          <a:latin typeface="Futura Md BT"/>
                        </a:defRPr>
                      </a:lvl5pPr>
                      <a:lvl6pPr marL="2286000" algn="l" defTabSz="914400" rtl="0" eaLnBrk="1" latinLnBrk="0" hangingPunct="1">
                        <a:defRPr sz="1800" kern="1200">
                          <a:solidFill>
                            <a:schemeClr val="dk1"/>
                          </a:solidFill>
                          <a:latin typeface="Futura Md BT"/>
                        </a:defRPr>
                      </a:lvl6pPr>
                      <a:lvl7pPr marL="2743200" algn="l" defTabSz="914400" rtl="0" eaLnBrk="1" latinLnBrk="0" hangingPunct="1">
                        <a:defRPr sz="1800" kern="1200">
                          <a:solidFill>
                            <a:schemeClr val="dk1"/>
                          </a:solidFill>
                          <a:latin typeface="Futura Md BT"/>
                        </a:defRPr>
                      </a:lvl7pPr>
                      <a:lvl8pPr marL="3200400" algn="l" defTabSz="914400" rtl="0" eaLnBrk="1" latinLnBrk="0" hangingPunct="1">
                        <a:defRPr sz="1800" kern="1200">
                          <a:solidFill>
                            <a:schemeClr val="dk1"/>
                          </a:solidFill>
                          <a:latin typeface="Futura Md BT"/>
                        </a:defRPr>
                      </a:lvl8pPr>
                      <a:lvl9pPr marL="3657600" algn="l" defTabSz="914400" rtl="0" eaLnBrk="1" latinLnBrk="0" hangingPunct="1">
                        <a:defRPr sz="1800" kern="1200">
                          <a:solidFill>
                            <a:schemeClr val="dk1"/>
                          </a:solidFill>
                          <a:latin typeface="Futura Md BT"/>
                        </a:defRPr>
                      </a:lvl9pPr>
                    </a:lstStyle>
                    <a:p>
                      <a:pPr marL="72000" algn="l" fontAlgn="b"/>
                      <a:r>
                        <a:rPr lang="de-CH" sz="1800" u="none" strike="noStrike" dirty="0">
                          <a:effectLst/>
                          <a:latin typeface="+mn-lt"/>
                          <a:cs typeface="Arial" panose="020B0604020202020204" pitchFamily="34" charset="0"/>
                        </a:rPr>
                        <a:t>potenziell unterbewertet</a:t>
                      </a:r>
                      <a:endParaRPr lang="de-CH" sz="1800" b="0" i="0" u="none" strike="noStrike" dirty="0">
                        <a:solidFill>
                          <a:srgbClr val="000000"/>
                        </a:solidFill>
                        <a:effectLst/>
                        <a:latin typeface="+mn-lt"/>
                        <a:cs typeface="Arial" panose="020B0604020202020204" pitchFamily="34" charset="0"/>
                      </a:endParaRPr>
                    </a:p>
                  </a:txBody>
                  <a:tcPr marL="9524" marR="9524" marT="952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de-CH" sz="1800" b="0" i="0" u="none" strike="noStrike" dirty="0">
                        <a:solidFill>
                          <a:schemeClr val="bg1"/>
                        </a:solidFill>
                        <a:effectLst/>
                        <a:latin typeface="+mn-lt"/>
                        <a:cs typeface="Arial" panose="020B0604020202020204" pitchFamily="34" charset="0"/>
                      </a:endParaRPr>
                    </a:p>
                  </a:txBody>
                  <a:tcPr marL="9524" marR="9524" marT="952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Futura Md BT"/>
                        </a:defRPr>
                      </a:lvl1pPr>
                      <a:lvl2pPr marL="457200" algn="l" defTabSz="914400" rtl="0" eaLnBrk="1" latinLnBrk="0" hangingPunct="1">
                        <a:defRPr sz="1800" kern="1200">
                          <a:solidFill>
                            <a:schemeClr val="dk1"/>
                          </a:solidFill>
                          <a:latin typeface="Futura Md BT"/>
                        </a:defRPr>
                      </a:lvl2pPr>
                      <a:lvl3pPr marL="914400" algn="l" defTabSz="914400" rtl="0" eaLnBrk="1" latinLnBrk="0" hangingPunct="1">
                        <a:defRPr sz="1800" kern="1200">
                          <a:solidFill>
                            <a:schemeClr val="dk1"/>
                          </a:solidFill>
                          <a:latin typeface="Futura Md BT"/>
                        </a:defRPr>
                      </a:lvl3pPr>
                      <a:lvl4pPr marL="1371600" algn="l" defTabSz="914400" rtl="0" eaLnBrk="1" latinLnBrk="0" hangingPunct="1">
                        <a:defRPr sz="1800" kern="1200">
                          <a:solidFill>
                            <a:schemeClr val="dk1"/>
                          </a:solidFill>
                          <a:latin typeface="Futura Md BT"/>
                        </a:defRPr>
                      </a:lvl4pPr>
                      <a:lvl5pPr marL="1828800" algn="l" defTabSz="914400" rtl="0" eaLnBrk="1" latinLnBrk="0" hangingPunct="1">
                        <a:defRPr sz="1800" kern="1200">
                          <a:solidFill>
                            <a:schemeClr val="dk1"/>
                          </a:solidFill>
                          <a:latin typeface="Futura Md BT"/>
                        </a:defRPr>
                      </a:lvl5pPr>
                      <a:lvl6pPr marL="2286000" algn="l" defTabSz="914400" rtl="0" eaLnBrk="1" latinLnBrk="0" hangingPunct="1">
                        <a:defRPr sz="1800" kern="1200">
                          <a:solidFill>
                            <a:schemeClr val="dk1"/>
                          </a:solidFill>
                          <a:latin typeface="Futura Md BT"/>
                        </a:defRPr>
                      </a:lvl6pPr>
                      <a:lvl7pPr marL="2743200" algn="l" defTabSz="914400" rtl="0" eaLnBrk="1" latinLnBrk="0" hangingPunct="1">
                        <a:defRPr sz="1800" kern="1200">
                          <a:solidFill>
                            <a:schemeClr val="dk1"/>
                          </a:solidFill>
                          <a:latin typeface="Futura Md BT"/>
                        </a:defRPr>
                      </a:lvl7pPr>
                      <a:lvl8pPr marL="3200400" algn="l" defTabSz="914400" rtl="0" eaLnBrk="1" latinLnBrk="0" hangingPunct="1">
                        <a:defRPr sz="1800" kern="1200">
                          <a:solidFill>
                            <a:schemeClr val="dk1"/>
                          </a:solidFill>
                          <a:latin typeface="Futura Md BT"/>
                        </a:defRPr>
                      </a:lvl8pPr>
                      <a:lvl9pPr marL="3657600" algn="l" defTabSz="914400" rtl="0" eaLnBrk="1" latinLnBrk="0" hangingPunct="1">
                        <a:defRPr sz="1800" kern="1200">
                          <a:solidFill>
                            <a:schemeClr val="dk1"/>
                          </a:solidFill>
                          <a:latin typeface="Futura Md BT"/>
                        </a:defRPr>
                      </a:lvl9pPr>
                    </a:lstStyle>
                    <a:p>
                      <a:pPr algn="l" fontAlgn="b"/>
                      <a:r>
                        <a:rPr lang="de-CH" sz="1800" b="1" i="0" u="none" strike="noStrike" dirty="0">
                          <a:solidFill>
                            <a:schemeClr val="tx1"/>
                          </a:solidFill>
                          <a:effectLst/>
                          <a:latin typeface="+mn-lt"/>
                          <a:cs typeface="Arial" panose="020B0604020202020204" pitchFamily="34" charset="0"/>
                        </a:rPr>
                        <a:t>BE</a:t>
                      </a:r>
                    </a:p>
                  </a:txBody>
                  <a:tcPr marL="9524" marR="9524" marT="952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Futura Md BT"/>
                        </a:defRPr>
                      </a:lvl1pPr>
                      <a:lvl2pPr marL="457200" algn="l" defTabSz="914400" rtl="0" eaLnBrk="1" latinLnBrk="0" hangingPunct="1">
                        <a:defRPr sz="1800" kern="1200">
                          <a:solidFill>
                            <a:schemeClr val="dk1"/>
                          </a:solidFill>
                          <a:latin typeface="Futura Md BT"/>
                        </a:defRPr>
                      </a:lvl2pPr>
                      <a:lvl3pPr marL="914400" algn="l" defTabSz="914400" rtl="0" eaLnBrk="1" latinLnBrk="0" hangingPunct="1">
                        <a:defRPr sz="1800" kern="1200">
                          <a:solidFill>
                            <a:schemeClr val="dk1"/>
                          </a:solidFill>
                          <a:latin typeface="Futura Md BT"/>
                        </a:defRPr>
                      </a:lvl3pPr>
                      <a:lvl4pPr marL="1371600" algn="l" defTabSz="914400" rtl="0" eaLnBrk="1" latinLnBrk="0" hangingPunct="1">
                        <a:defRPr sz="1800" kern="1200">
                          <a:solidFill>
                            <a:schemeClr val="dk1"/>
                          </a:solidFill>
                          <a:latin typeface="Futura Md BT"/>
                        </a:defRPr>
                      </a:lvl4pPr>
                      <a:lvl5pPr marL="1828800" algn="l" defTabSz="914400" rtl="0" eaLnBrk="1" latinLnBrk="0" hangingPunct="1">
                        <a:defRPr sz="1800" kern="1200">
                          <a:solidFill>
                            <a:schemeClr val="dk1"/>
                          </a:solidFill>
                          <a:latin typeface="Futura Md BT"/>
                        </a:defRPr>
                      </a:lvl5pPr>
                      <a:lvl6pPr marL="2286000" algn="l" defTabSz="914400" rtl="0" eaLnBrk="1" latinLnBrk="0" hangingPunct="1">
                        <a:defRPr sz="1800" kern="1200">
                          <a:solidFill>
                            <a:schemeClr val="dk1"/>
                          </a:solidFill>
                          <a:latin typeface="Futura Md BT"/>
                        </a:defRPr>
                      </a:lvl6pPr>
                      <a:lvl7pPr marL="2743200" algn="l" defTabSz="914400" rtl="0" eaLnBrk="1" latinLnBrk="0" hangingPunct="1">
                        <a:defRPr sz="1800" kern="1200">
                          <a:solidFill>
                            <a:schemeClr val="dk1"/>
                          </a:solidFill>
                          <a:latin typeface="Futura Md BT"/>
                        </a:defRPr>
                      </a:lvl7pPr>
                      <a:lvl8pPr marL="3200400" algn="l" defTabSz="914400" rtl="0" eaLnBrk="1" latinLnBrk="0" hangingPunct="1">
                        <a:defRPr sz="1800" kern="1200">
                          <a:solidFill>
                            <a:schemeClr val="dk1"/>
                          </a:solidFill>
                          <a:latin typeface="Futura Md BT"/>
                        </a:defRPr>
                      </a:lvl8pPr>
                      <a:lvl9pPr marL="3657600" algn="l" defTabSz="914400" rtl="0" eaLnBrk="1" latinLnBrk="0" hangingPunct="1">
                        <a:defRPr sz="1800" kern="1200">
                          <a:solidFill>
                            <a:schemeClr val="dk1"/>
                          </a:solidFill>
                          <a:latin typeface="Futura Md BT"/>
                        </a:defRPr>
                      </a:lvl9pPr>
                    </a:lstStyle>
                    <a:p>
                      <a:pPr algn="r" fontAlgn="b"/>
                      <a:r>
                        <a:rPr lang="de-CH" sz="1800" u="none" strike="noStrike" dirty="0">
                          <a:solidFill>
                            <a:schemeClr val="tx1"/>
                          </a:solidFill>
                          <a:effectLst/>
                          <a:latin typeface="+mn-lt"/>
                          <a:cs typeface="Arial" panose="020B0604020202020204" pitchFamily="34" charset="0"/>
                        </a:rPr>
                        <a:t>-2.2%</a:t>
                      </a:r>
                      <a:endParaRPr lang="de-CH" sz="1800" b="0" i="0" u="none" strike="noStrike" dirty="0">
                        <a:solidFill>
                          <a:schemeClr val="tx1"/>
                        </a:solidFill>
                        <a:effectLst/>
                        <a:latin typeface="+mn-lt"/>
                        <a:cs typeface="Arial" panose="020B0604020202020204" pitchFamily="34" charset="0"/>
                      </a:endParaRPr>
                    </a:p>
                  </a:txBody>
                  <a:tcPr marL="9524" marR="257139" marT="952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Futura Md BT"/>
                        </a:defRPr>
                      </a:lvl1pPr>
                      <a:lvl2pPr marL="457200" algn="l" defTabSz="914400" rtl="0" eaLnBrk="1" latinLnBrk="0" hangingPunct="1">
                        <a:defRPr sz="1800" kern="1200">
                          <a:solidFill>
                            <a:schemeClr val="dk1"/>
                          </a:solidFill>
                          <a:latin typeface="Futura Md BT"/>
                        </a:defRPr>
                      </a:lvl2pPr>
                      <a:lvl3pPr marL="914400" algn="l" defTabSz="914400" rtl="0" eaLnBrk="1" latinLnBrk="0" hangingPunct="1">
                        <a:defRPr sz="1800" kern="1200">
                          <a:solidFill>
                            <a:schemeClr val="dk1"/>
                          </a:solidFill>
                          <a:latin typeface="Futura Md BT"/>
                        </a:defRPr>
                      </a:lvl3pPr>
                      <a:lvl4pPr marL="1371600" algn="l" defTabSz="914400" rtl="0" eaLnBrk="1" latinLnBrk="0" hangingPunct="1">
                        <a:defRPr sz="1800" kern="1200">
                          <a:solidFill>
                            <a:schemeClr val="dk1"/>
                          </a:solidFill>
                          <a:latin typeface="Futura Md BT"/>
                        </a:defRPr>
                      </a:lvl4pPr>
                      <a:lvl5pPr marL="1828800" algn="l" defTabSz="914400" rtl="0" eaLnBrk="1" latinLnBrk="0" hangingPunct="1">
                        <a:defRPr sz="1800" kern="1200">
                          <a:solidFill>
                            <a:schemeClr val="dk1"/>
                          </a:solidFill>
                          <a:latin typeface="Futura Md BT"/>
                        </a:defRPr>
                      </a:lvl5pPr>
                      <a:lvl6pPr marL="2286000" algn="l" defTabSz="914400" rtl="0" eaLnBrk="1" latinLnBrk="0" hangingPunct="1">
                        <a:defRPr sz="1800" kern="1200">
                          <a:solidFill>
                            <a:schemeClr val="dk1"/>
                          </a:solidFill>
                          <a:latin typeface="Futura Md BT"/>
                        </a:defRPr>
                      </a:lvl6pPr>
                      <a:lvl7pPr marL="2743200" algn="l" defTabSz="914400" rtl="0" eaLnBrk="1" latinLnBrk="0" hangingPunct="1">
                        <a:defRPr sz="1800" kern="1200">
                          <a:solidFill>
                            <a:schemeClr val="dk1"/>
                          </a:solidFill>
                          <a:latin typeface="Futura Md BT"/>
                        </a:defRPr>
                      </a:lvl7pPr>
                      <a:lvl8pPr marL="3200400" algn="l" defTabSz="914400" rtl="0" eaLnBrk="1" latinLnBrk="0" hangingPunct="1">
                        <a:defRPr sz="1800" kern="1200">
                          <a:solidFill>
                            <a:schemeClr val="dk1"/>
                          </a:solidFill>
                          <a:latin typeface="Futura Md BT"/>
                        </a:defRPr>
                      </a:lvl8pPr>
                      <a:lvl9pPr marL="3657600" algn="l" defTabSz="914400" rtl="0" eaLnBrk="1" latinLnBrk="0" hangingPunct="1">
                        <a:defRPr sz="1800" kern="1200">
                          <a:solidFill>
                            <a:schemeClr val="dk1"/>
                          </a:solidFill>
                          <a:latin typeface="Futura Md BT"/>
                        </a:defRPr>
                      </a:lvl9pPr>
                    </a:lstStyle>
                    <a:p>
                      <a:pPr marL="72000" algn="l" fontAlgn="b"/>
                      <a:r>
                        <a:rPr lang="de-CH" sz="1800" u="none" strike="noStrike" dirty="0">
                          <a:solidFill>
                            <a:schemeClr val="tx1"/>
                          </a:solidFill>
                          <a:effectLst/>
                          <a:latin typeface="+mn-lt"/>
                          <a:cs typeface="Arial" panose="020B0604020202020204" pitchFamily="34" charset="0"/>
                        </a:rPr>
                        <a:t>stark unterbewertet</a:t>
                      </a:r>
                      <a:endParaRPr lang="de-CH" sz="1800" b="0" i="0" u="none" strike="noStrike" dirty="0">
                        <a:solidFill>
                          <a:schemeClr val="tx1"/>
                        </a:solidFill>
                        <a:effectLst/>
                        <a:latin typeface="+mn-lt"/>
                        <a:cs typeface="Arial" panose="020B0604020202020204" pitchFamily="34" charset="0"/>
                      </a:endParaRPr>
                    </a:p>
                  </a:txBody>
                  <a:tcPr marL="9524" marR="9524" marT="9523" marB="0" anchor="b">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93401">
                <a:tc>
                  <a:txBody>
                    <a:bodyPr/>
                    <a:lstStyle>
                      <a:lvl1pPr marL="0" algn="l" defTabSz="914400" rtl="0" eaLnBrk="1" latinLnBrk="0" hangingPunct="1">
                        <a:defRPr sz="1800" kern="1200">
                          <a:solidFill>
                            <a:schemeClr val="dk1"/>
                          </a:solidFill>
                          <a:latin typeface="Futura Md BT"/>
                        </a:defRPr>
                      </a:lvl1pPr>
                      <a:lvl2pPr marL="457200" algn="l" defTabSz="914400" rtl="0" eaLnBrk="1" latinLnBrk="0" hangingPunct="1">
                        <a:defRPr sz="1800" kern="1200">
                          <a:solidFill>
                            <a:schemeClr val="dk1"/>
                          </a:solidFill>
                          <a:latin typeface="Futura Md BT"/>
                        </a:defRPr>
                      </a:lvl2pPr>
                      <a:lvl3pPr marL="914400" algn="l" defTabSz="914400" rtl="0" eaLnBrk="1" latinLnBrk="0" hangingPunct="1">
                        <a:defRPr sz="1800" kern="1200">
                          <a:solidFill>
                            <a:schemeClr val="dk1"/>
                          </a:solidFill>
                          <a:latin typeface="Futura Md BT"/>
                        </a:defRPr>
                      </a:lvl3pPr>
                      <a:lvl4pPr marL="1371600" algn="l" defTabSz="914400" rtl="0" eaLnBrk="1" latinLnBrk="0" hangingPunct="1">
                        <a:defRPr sz="1800" kern="1200">
                          <a:solidFill>
                            <a:schemeClr val="dk1"/>
                          </a:solidFill>
                          <a:latin typeface="Futura Md BT"/>
                        </a:defRPr>
                      </a:lvl4pPr>
                      <a:lvl5pPr marL="1828800" algn="l" defTabSz="914400" rtl="0" eaLnBrk="1" latinLnBrk="0" hangingPunct="1">
                        <a:defRPr sz="1800" kern="1200">
                          <a:solidFill>
                            <a:schemeClr val="dk1"/>
                          </a:solidFill>
                          <a:latin typeface="Futura Md BT"/>
                        </a:defRPr>
                      </a:lvl5pPr>
                      <a:lvl6pPr marL="2286000" algn="l" defTabSz="914400" rtl="0" eaLnBrk="1" latinLnBrk="0" hangingPunct="1">
                        <a:defRPr sz="1800" kern="1200">
                          <a:solidFill>
                            <a:schemeClr val="dk1"/>
                          </a:solidFill>
                          <a:latin typeface="Futura Md BT"/>
                        </a:defRPr>
                      </a:lvl6pPr>
                      <a:lvl7pPr marL="2743200" algn="l" defTabSz="914400" rtl="0" eaLnBrk="1" latinLnBrk="0" hangingPunct="1">
                        <a:defRPr sz="1800" kern="1200">
                          <a:solidFill>
                            <a:schemeClr val="dk1"/>
                          </a:solidFill>
                          <a:latin typeface="Futura Md BT"/>
                        </a:defRPr>
                      </a:lvl7pPr>
                      <a:lvl8pPr marL="3200400" algn="l" defTabSz="914400" rtl="0" eaLnBrk="1" latinLnBrk="0" hangingPunct="1">
                        <a:defRPr sz="1800" kern="1200">
                          <a:solidFill>
                            <a:schemeClr val="dk1"/>
                          </a:solidFill>
                          <a:latin typeface="Futura Md BT"/>
                        </a:defRPr>
                      </a:lvl8pPr>
                      <a:lvl9pPr marL="3657600" algn="l" defTabSz="914400" rtl="0" eaLnBrk="1" latinLnBrk="0" hangingPunct="1">
                        <a:defRPr sz="1800" kern="1200">
                          <a:solidFill>
                            <a:schemeClr val="dk1"/>
                          </a:solidFill>
                          <a:latin typeface="Futura Md BT"/>
                        </a:defRPr>
                      </a:lvl9pPr>
                    </a:lstStyle>
                    <a:p>
                      <a:pPr algn="l" fontAlgn="b"/>
                      <a:r>
                        <a:rPr lang="de-CH" sz="1800" b="1" i="0" u="none" strike="noStrike" dirty="0">
                          <a:solidFill>
                            <a:schemeClr val="dk1"/>
                          </a:solidFill>
                          <a:effectLst/>
                          <a:latin typeface="+mn-lt"/>
                          <a:cs typeface="Arial" panose="020B0604020202020204" pitchFamily="34" charset="0"/>
                        </a:rPr>
                        <a:t>GE</a:t>
                      </a:r>
                      <a:endParaRPr lang="de-CH" sz="1800" b="1" i="0" u="none" strike="noStrike" dirty="0">
                        <a:solidFill>
                          <a:srgbClr val="000000"/>
                        </a:solidFill>
                        <a:effectLst/>
                        <a:latin typeface="+mn-lt"/>
                        <a:cs typeface="Arial" panose="020B0604020202020204" pitchFamily="34" charset="0"/>
                      </a:endParaRPr>
                    </a:p>
                  </a:txBody>
                  <a:tcPr marL="9524" marR="9524" marT="9523" marB="0" anchor="b">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Futura Md BT"/>
                        </a:defRPr>
                      </a:lvl1pPr>
                      <a:lvl2pPr marL="457200" algn="l" defTabSz="914400" rtl="0" eaLnBrk="1" latinLnBrk="0" hangingPunct="1">
                        <a:defRPr sz="1800" kern="1200">
                          <a:solidFill>
                            <a:schemeClr val="dk1"/>
                          </a:solidFill>
                          <a:latin typeface="Futura Md BT"/>
                        </a:defRPr>
                      </a:lvl2pPr>
                      <a:lvl3pPr marL="914400" algn="l" defTabSz="914400" rtl="0" eaLnBrk="1" latinLnBrk="0" hangingPunct="1">
                        <a:defRPr sz="1800" kern="1200">
                          <a:solidFill>
                            <a:schemeClr val="dk1"/>
                          </a:solidFill>
                          <a:latin typeface="Futura Md BT"/>
                        </a:defRPr>
                      </a:lvl3pPr>
                      <a:lvl4pPr marL="1371600" algn="l" defTabSz="914400" rtl="0" eaLnBrk="1" latinLnBrk="0" hangingPunct="1">
                        <a:defRPr sz="1800" kern="1200">
                          <a:solidFill>
                            <a:schemeClr val="dk1"/>
                          </a:solidFill>
                          <a:latin typeface="Futura Md BT"/>
                        </a:defRPr>
                      </a:lvl4pPr>
                      <a:lvl5pPr marL="1828800" algn="l" defTabSz="914400" rtl="0" eaLnBrk="1" latinLnBrk="0" hangingPunct="1">
                        <a:defRPr sz="1800" kern="1200">
                          <a:solidFill>
                            <a:schemeClr val="dk1"/>
                          </a:solidFill>
                          <a:latin typeface="Futura Md BT"/>
                        </a:defRPr>
                      </a:lvl5pPr>
                      <a:lvl6pPr marL="2286000" algn="l" defTabSz="914400" rtl="0" eaLnBrk="1" latinLnBrk="0" hangingPunct="1">
                        <a:defRPr sz="1800" kern="1200">
                          <a:solidFill>
                            <a:schemeClr val="dk1"/>
                          </a:solidFill>
                          <a:latin typeface="Futura Md BT"/>
                        </a:defRPr>
                      </a:lvl6pPr>
                      <a:lvl7pPr marL="2743200" algn="l" defTabSz="914400" rtl="0" eaLnBrk="1" latinLnBrk="0" hangingPunct="1">
                        <a:defRPr sz="1800" kern="1200">
                          <a:solidFill>
                            <a:schemeClr val="dk1"/>
                          </a:solidFill>
                          <a:latin typeface="Futura Md BT"/>
                        </a:defRPr>
                      </a:lvl7pPr>
                      <a:lvl8pPr marL="3200400" algn="l" defTabSz="914400" rtl="0" eaLnBrk="1" latinLnBrk="0" hangingPunct="1">
                        <a:defRPr sz="1800" kern="1200">
                          <a:solidFill>
                            <a:schemeClr val="dk1"/>
                          </a:solidFill>
                          <a:latin typeface="Futura Md BT"/>
                        </a:defRPr>
                      </a:lvl8pPr>
                      <a:lvl9pPr marL="3657600" algn="l" defTabSz="914400" rtl="0" eaLnBrk="1" latinLnBrk="0" hangingPunct="1">
                        <a:defRPr sz="1800" kern="1200">
                          <a:solidFill>
                            <a:schemeClr val="dk1"/>
                          </a:solidFill>
                          <a:latin typeface="Futura Md BT"/>
                        </a:defRPr>
                      </a:lvl9pPr>
                    </a:lstStyle>
                    <a:p>
                      <a:pPr algn="r" fontAlgn="b"/>
                      <a:r>
                        <a:rPr lang="de-CH" sz="1800" u="none" strike="noStrike" dirty="0">
                          <a:effectLst/>
                          <a:latin typeface="+mn-lt"/>
                          <a:cs typeface="Arial" panose="020B0604020202020204" pitchFamily="34" charset="0"/>
                        </a:rPr>
                        <a:t>5.5%</a:t>
                      </a:r>
                      <a:endParaRPr lang="de-CH" sz="1800" b="0" i="0" u="none" strike="noStrike" dirty="0">
                        <a:solidFill>
                          <a:srgbClr val="000000"/>
                        </a:solidFill>
                        <a:effectLst/>
                        <a:latin typeface="+mn-lt"/>
                        <a:cs typeface="Arial" panose="020B0604020202020204" pitchFamily="34" charset="0"/>
                      </a:endParaRPr>
                    </a:p>
                  </a:txBody>
                  <a:tcPr marL="9524" marR="257139" marT="9523" marB="0" anchor="b">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Futura Md BT"/>
                        </a:defRPr>
                      </a:lvl1pPr>
                      <a:lvl2pPr marL="457200" algn="l" defTabSz="914400" rtl="0" eaLnBrk="1" latinLnBrk="0" hangingPunct="1">
                        <a:defRPr sz="1800" kern="1200">
                          <a:solidFill>
                            <a:schemeClr val="dk1"/>
                          </a:solidFill>
                          <a:latin typeface="Futura Md BT"/>
                        </a:defRPr>
                      </a:lvl2pPr>
                      <a:lvl3pPr marL="914400" algn="l" defTabSz="914400" rtl="0" eaLnBrk="1" latinLnBrk="0" hangingPunct="1">
                        <a:defRPr sz="1800" kern="1200">
                          <a:solidFill>
                            <a:schemeClr val="dk1"/>
                          </a:solidFill>
                          <a:latin typeface="Futura Md BT"/>
                        </a:defRPr>
                      </a:lvl3pPr>
                      <a:lvl4pPr marL="1371600" algn="l" defTabSz="914400" rtl="0" eaLnBrk="1" latinLnBrk="0" hangingPunct="1">
                        <a:defRPr sz="1800" kern="1200">
                          <a:solidFill>
                            <a:schemeClr val="dk1"/>
                          </a:solidFill>
                          <a:latin typeface="Futura Md BT"/>
                        </a:defRPr>
                      </a:lvl4pPr>
                      <a:lvl5pPr marL="1828800" algn="l" defTabSz="914400" rtl="0" eaLnBrk="1" latinLnBrk="0" hangingPunct="1">
                        <a:defRPr sz="1800" kern="1200">
                          <a:solidFill>
                            <a:schemeClr val="dk1"/>
                          </a:solidFill>
                          <a:latin typeface="Futura Md BT"/>
                        </a:defRPr>
                      </a:lvl5pPr>
                      <a:lvl6pPr marL="2286000" algn="l" defTabSz="914400" rtl="0" eaLnBrk="1" latinLnBrk="0" hangingPunct="1">
                        <a:defRPr sz="1800" kern="1200">
                          <a:solidFill>
                            <a:schemeClr val="dk1"/>
                          </a:solidFill>
                          <a:latin typeface="Futura Md BT"/>
                        </a:defRPr>
                      </a:lvl6pPr>
                      <a:lvl7pPr marL="2743200" algn="l" defTabSz="914400" rtl="0" eaLnBrk="1" latinLnBrk="0" hangingPunct="1">
                        <a:defRPr sz="1800" kern="1200">
                          <a:solidFill>
                            <a:schemeClr val="dk1"/>
                          </a:solidFill>
                          <a:latin typeface="Futura Md BT"/>
                        </a:defRPr>
                      </a:lvl7pPr>
                      <a:lvl8pPr marL="3200400" algn="l" defTabSz="914400" rtl="0" eaLnBrk="1" latinLnBrk="0" hangingPunct="1">
                        <a:defRPr sz="1800" kern="1200">
                          <a:solidFill>
                            <a:schemeClr val="dk1"/>
                          </a:solidFill>
                          <a:latin typeface="Futura Md BT"/>
                        </a:defRPr>
                      </a:lvl8pPr>
                      <a:lvl9pPr marL="3657600" algn="l" defTabSz="914400" rtl="0" eaLnBrk="1" latinLnBrk="0" hangingPunct="1">
                        <a:defRPr sz="1800" kern="1200">
                          <a:solidFill>
                            <a:schemeClr val="dk1"/>
                          </a:solidFill>
                          <a:latin typeface="Futura Md BT"/>
                        </a:defRPr>
                      </a:lvl9pPr>
                    </a:lstStyle>
                    <a:p>
                      <a:pPr marL="72000" algn="l" fontAlgn="b"/>
                      <a:r>
                        <a:rPr lang="de-CH" sz="1800" u="none" strike="noStrike" dirty="0">
                          <a:effectLst/>
                          <a:latin typeface="+mn-lt"/>
                          <a:cs typeface="Arial" panose="020B0604020202020204" pitchFamily="34" charset="0"/>
                        </a:rPr>
                        <a:t>ökonomische Kriterien</a:t>
                      </a:r>
                    </a:p>
                  </a:txBody>
                  <a:tcPr marL="9524" marR="9524" marT="9523" marB="0" anchor="b">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Futura Md BT"/>
                        </a:defRPr>
                      </a:lvl1pPr>
                      <a:lvl2pPr marL="457200" algn="l" defTabSz="914400" rtl="0" eaLnBrk="1" latinLnBrk="0" hangingPunct="1">
                        <a:defRPr sz="1800" kern="1200">
                          <a:solidFill>
                            <a:schemeClr val="dk1"/>
                          </a:solidFill>
                          <a:latin typeface="Futura Md BT"/>
                        </a:defRPr>
                      </a:lvl2pPr>
                      <a:lvl3pPr marL="914400" algn="l" defTabSz="914400" rtl="0" eaLnBrk="1" latinLnBrk="0" hangingPunct="1">
                        <a:defRPr sz="1800" kern="1200">
                          <a:solidFill>
                            <a:schemeClr val="dk1"/>
                          </a:solidFill>
                          <a:latin typeface="Futura Md BT"/>
                        </a:defRPr>
                      </a:lvl3pPr>
                      <a:lvl4pPr marL="1371600" algn="l" defTabSz="914400" rtl="0" eaLnBrk="1" latinLnBrk="0" hangingPunct="1">
                        <a:defRPr sz="1800" kern="1200">
                          <a:solidFill>
                            <a:schemeClr val="dk1"/>
                          </a:solidFill>
                          <a:latin typeface="Futura Md BT"/>
                        </a:defRPr>
                      </a:lvl4pPr>
                      <a:lvl5pPr marL="1828800" algn="l" defTabSz="914400" rtl="0" eaLnBrk="1" latinLnBrk="0" hangingPunct="1">
                        <a:defRPr sz="1800" kern="1200">
                          <a:solidFill>
                            <a:schemeClr val="dk1"/>
                          </a:solidFill>
                          <a:latin typeface="Futura Md BT"/>
                        </a:defRPr>
                      </a:lvl5pPr>
                      <a:lvl6pPr marL="2286000" algn="l" defTabSz="914400" rtl="0" eaLnBrk="1" latinLnBrk="0" hangingPunct="1">
                        <a:defRPr sz="1800" kern="1200">
                          <a:solidFill>
                            <a:schemeClr val="dk1"/>
                          </a:solidFill>
                          <a:latin typeface="Futura Md BT"/>
                        </a:defRPr>
                      </a:lvl6pPr>
                      <a:lvl7pPr marL="2743200" algn="l" defTabSz="914400" rtl="0" eaLnBrk="1" latinLnBrk="0" hangingPunct="1">
                        <a:defRPr sz="1800" kern="1200">
                          <a:solidFill>
                            <a:schemeClr val="dk1"/>
                          </a:solidFill>
                          <a:latin typeface="Futura Md BT"/>
                        </a:defRPr>
                      </a:lvl7pPr>
                      <a:lvl8pPr marL="3200400" algn="l" defTabSz="914400" rtl="0" eaLnBrk="1" latinLnBrk="0" hangingPunct="1">
                        <a:defRPr sz="1800" kern="1200">
                          <a:solidFill>
                            <a:schemeClr val="dk1"/>
                          </a:solidFill>
                          <a:latin typeface="Futura Md BT"/>
                        </a:defRPr>
                      </a:lvl8pPr>
                      <a:lvl9pPr marL="3657600" algn="l" defTabSz="914400" rtl="0" eaLnBrk="1" latinLnBrk="0" hangingPunct="1">
                        <a:defRPr sz="1800" kern="1200">
                          <a:solidFill>
                            <a:schemeClr val="dk1"/>
                          </a:solidFill>
                          <a:latin typeface="Futura Md BT"/>
                        </a:defRPr>
                      </a:lvl9pPr>
                    </a:lstStyle>
                    <a:p>
                      <a:pPr algn="l" fontAlgn="b"/>
                      <a:endParaRPr lang="de-CH" sz="1800" b="0" i="0" u="none" strike="noStrike" dirty="0">
                        <a:solidFill>
                          <a:schemeClr val="bg1"/>
                        </a:solidFill>
                        <a:effectLst/>
                        <a:latin typeface="+mn-lt"/>
                        <a:cs typeface="Arial" panose="020B0604020202020204" pitchFamily="34" charset="0"/>
                      </a:endParaRPr>
                    </a:p>
                  </a:txBody>
                  <a:tcPr marL="9524" marR="9524" marT="952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Futura Md BT"/>
                        </a:defRPr>
                      </a:lvl1pPr>
                      <a:lvl2pPr marL="457200" algn="l" defTabSz="914400" rtl="0" eaLnBrk="1" latinLnBrk="0" hangingPunct="1">
                        <a:defRPr sz="1800" kern="1200">
                          <a:solidFill>
                            <a:schemeClr val="dk1"/>
                          </a:solidFill>
                          <a:latin typeface="Futura Md BT"/>
                        </a:defRPr>
                      </a:lvl2pPr>
                      <a:lvl3pPr marL="914400" algn="l" defTabSz="914400" rtl="0" eaLnBrk="1" latinLnBrk="0" hangingPunct="1">
                        <a:defRPr sz="1800" kern="1200">
                          <a:solidFill>
                            <a:schemeClr val="dk1"/>
                          </a:solidFill>
                          <a:latin typeface="Futura Md BT"/>
                        </a:defRPr>
                      </a:lvl3pPr>
                      <a:lvl4pPr marL="1371600" algn="l" defTabSz="914400" rtl="0" eaLnBrk="1" latinLnBrk="0" hangingPunct="1">
                        <a:defRPr sz="1800" kern="1200">
                          <a:solidFill>
                            <a:schemeClr val="dk1"/>
                          </a:solidFill>
                          <a:latin typeface="Futura Md BT"/>
                        </a:defRPr>
                      </a:lvl4pPr>
                      <a:lvl5pPr marL="1828800" algn="l" defTabSz="914400" rtl="0" eaLnBrk="1" latinLnBrk="0" hangingPunct="1">
                        <a:defRPr sz="1800" kern="1200">
                          <a:solidFill>
                            <a:schemeClr val="dk1"/>
                          </a:solidFill>
                          <a:latin typeface="Futura Md BT"/>
                        </a:defRPr>
                      </a:lvl5pPr>
                      <a:lvl6pPr marL="2286000" algn="l" defTabSz="914400" rtl="0" eaLnBrk="1" latinLnBrk="0" hangingPunct="1">
                        <a:defRPr sz="1800" kern="1200">
                          <a:solidFill>
                            <a:schemeClr val="dk1"/>
                          </a:solidFill>
                          <a:latin typeface="Futura Md BT"/>
                        </a:defRPr>
                      </a:lvl6pPr>
                      <a:lvl7pPr marL="2743200" algn="l" defTabSz="914400" rtl="0" eaLnBrk="1" latinLnBrk="0" hangingPunct="1">
                        <a:defRPr sz="1800" kern="1200">
                          <a:solidFill>
                            <a:schemeClr val="dk1"/>
                          </a:solidFill>
                          <a:latin typeface="Futura Md BT"/>
                        </a:defRPr>
                      </a:lvl7pPr>
                      <a:lvl8pPr marL="3200400" algn="l" defTabSz="914400" rtl="0" eaLnBrk="1" latinLnBrk="0" hangingPunct="1">
                        <a:defRPr sz="1800" kern="1200">
                          <a:solidFill>
                            <a:schemeClr val="dk1"/>
                          </a:solidFill>
                          <a:latin typeface="Futura Md BT"/>
                        </a:defRPr>
                      </a:lvl8pPr>
                      <a:lvl9pPr marL="3657600" algn="l" defTabSz="914400" rtl="0" eaLnBrk="1" latinLnBrk="0" hangingPunct="1">
                        <a:defRPr sz="1800" kern="1200">
                          <a:solidFill>
                            <a:schemeClr val="dk1"/>
                          </a:solidFill>
                          <a:latin typeface="Futura Md BT"/>
                        </a:defRPr>
                      </a:lvl9pPr>
                    </a:lstStyle>
                    <a:p>
                      <a:pPr algn="l" fontAlgn="b"/>
                      <a:r>
                        <a:rPr lang="de-CH" sz="1800" b="1" u="none" strike="noStrike" dirty="0">
                          <a:solidFill>
                            <a:schemeClr val="tx1"/>
                          </a:solidFill>
                          <a:effectLst/>
                          <a:latin typeface="+mn-lt"/>
                          <a:cs typeface="Arial" panose="020B0604020202020204" pitchFamily="34" charset="0"/>
                        </a:rPr>
                        <a:t>BL</a:t>
                      </a:r>
                      <a:endParaRPr lang="de-CH" sz="1800" b="1" i="0" u="none" strike="noStrike" dirty="0">
                        <a:solidFill>
                          <a:schemeClr val="tx1"/>
                        </a:solidFill>
                        <a:effectLst/>
                        <a:latin typeface="+mn-lt"/>
                        <a:cs typeface="Arial" panose="020B0604020202020204" pitchFamily="34" charset="0"/>
                      </a:endParaRPr>
                    </a:p>
                  </a:txBody>
                  <a:tcPr marL="9524" marR="9524" marT="952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alpha val="50000"/>
                      </a:schemeClr>
                    </a:solidFill>
                  </a:tcPr>
                </a:tc>
                <a:tc>
                  <a:txBody>
                    <a:bodyPr/>
                    <a:lstStyle>
                      <a:lvl1pPr marL="0" algn="l" defTabSz="914400" rtl="0" eaLnBrk="1" latinLnBrk="0" hangingPunct="1">
                        <a:defRPr sz="1800" kern="1200">
                          <a:solidFill>
                            <a:schemeClr val="dk1"/>
                          </a:solidFill>
                          <a:latin typeface="Futura Md BT"/>
                        </a:defRPr>
                      </a:lvl1pPr>
                      <a:lvl2pPr marL="457200" algn="l" defTabSz="914400" rtl="0" eaLnBrk="1" latinLnBrk="0" hangingPunct="1">
                        <a:defRPr sz="1800" kern="1200">
                          <a:solidFill>
                            <a:schemeClr val="dk1"/>
                          </a:solidFill>
                          <a:latin typeface="Futura Md BT"/>
                        </a:defRPr>
                      </a:lvl2pPr>
                      <a:lvl3pPr marL="914400" algn="l" defTabSz="914400" rtl="0" eaLnBrk="1" latinLnBrk="0" hangingPunct="1">
                        <a:defRPr sz="1800" kern="1200">
                          <a:solidFill>
                            <a:schemeClr val="dk1"/>
                          </a:solidFill>
                          <a:latin typeface="Futura Md BT"/>
                        </a:defRPr>
                      </a:lvl3pPr>
                      <a:lvl4pPr marL="1371600" algn="l" defTabSz="914400" rtl="0" eaLnBrk="1" latinLnBrk="0" hangingPunct="1">
                        <a:defRPr sz="1800" kern="1200">
                          <a:solidFill>
                            <a:schemeClr val="dk1"/>
                          </a:solidFill>
                          <a:latin typeface="Futura Md BT"/>
                        </a:defRPr>
                      </a:lvl4pPr>
                      <a:lvl5pPr marL="1828800" algn="l" defTabSz="914400" rtl="0" eaLnBrk="1" latinLnBrk="0" hangingPunct="1">
                        <a:defRPr sz="1800" kern="1200">
                          <a:solidFill>
                            <a:schemeClr val="dk1"/>
                          </a:solidFill>
                          <a:latin typeface="Futura Md BT"/>
                        </a:defRPr>
                      </a:lvl5pPr>
                      <a:lvl6pPr marL="2286000" algn="l" defTabSz="914400" rtl="0" eaLnBrk="1" latinLnBrk="0" hangingPunct="1">
                        <a:defRPr sz="1800" kern="1200">
                          <a:solidFill>
                            <a:schemeClr val="dk1"/>
                          </a:solidFill>
                          <a:latin typeface="Futura Md BT"/>
                        </a:defRPr>
                      </a:lvl6pPr>
                      <a:lvl7pPr marL="2743200" algn="l" defTabSz="914400" rtl="0" eaLnBrk="1" latinLnBrk="0" hangingPunct="1">
                        <a:defRPr sz="1800" kern="1200">
                          <a:solidFill>
                            <a:schemeClr val="dk1"/>
                          </a:solidFill>
                          <a:latin typeface="Futura Md BT"/>
                        </a:defRPr>
                      </a:lvl7pPr>
                      <a:lvl8pPr marL="3200400" algn="l" defTabSz="914400" rtl="0" eaLnBrk="1" latinLnBrk="0" hangingPunct="1">
                        <a:defRPr sz="1800" kern="1200">
                          <a:solidFill>
                            <a:schemeClr val="dk1"/>
                          </a:solidFill>
                          <a:latin typeface="Futura Md BT"/>
                        </a:defRPr>
                      </a:lvl8pPr>
                      <a:lvl9pPr marL="3657600" algn="l" defTabSz="914400" rtl="0" eaLnBrk="1" latinLnBrk="0" hangingPunct="1">
                        <a:defRPr sz="1800" kern="1200">
                          <a:solidFill>
                            <a:schemeClr val="dk1"/>
                          </a:solidFill>
                          <a:latin typeface="Futura Md BT"/>
                        </a:defRPr>
                      </a:lvl9pPr>
                    </a:lstStyle>
                    <a:p>
                      <a:pPr algn="r" fontAlgn="b"/>
                      <a:r>
                        <a:rPr lang="de-CH" sz="1800" u="none" strike="noStrike" dirty="0">
                          <a:solidFill>
                            <a:schemeClr val="tx1"/>
                          </a:solidFill>
                          <a:effectLst/>
                          <a:latin typeface="+mn-lt"/>
                          <a:cs typeface="Arial" panose="020B0604020202020204" pitchFamily="34" charset="0"/>
                        </a:rPr>
                        <a:t>-3.3%</a:t>
                      </a:r>
                      <a:endParaRPr lang="de-CH" sz="1800" b="0" i="0" u="none" strike="noStrike" dirty="0">
                        <a:solidFill>
                          <a:schemeClr val="tx1"/>
                        </a:solidFill>
                        <a:effectLst/>
                        <a:latin typeface="+mn-lt"/>
                        <a:cs typeface="Arial" panose="020B0604020202020204" pitchFamily="34" charset="0"/>
                      </a:endParaRPr>
                    </a:p>
                  </a:txBody>
                  <a:tcPr marL="9524" marR="257139" marT="952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alpha val="50000"/>
                      </a:schemeClr>
                    </a:solidFill>
                  </a:tcPr>
                </a:tc>
                <a:tc>
                  <a:txBody>
                    <a:bodyPr/>
                    <a:lstStyle>
                      <a:lvl1pPr marL="0" algn="l" defTabSz="914400" rtl="0" eaLnBrk="1" latinLnBrk="0" hangingPunct="1">
                        <a:defRPr sz="1800" kern="1200">
                          <a:solidFill>
                            <a:schemeClr val="dk1"/>
                          </a:solidFill>
                          <a:latin typeface="Futura Md BT"/>
                        </a:defRPr>
                      </a:lvl1pPr>
                      <a:lvl2pPr marL="457200" algn="l" defTabSz="914400" rtl="0" eaLnBrk="1" latinLnBrk="0" hangingPunct="1">
                        <a:defRPr sz="1800" kern="1200">
                          <a:solidFill>
                            <a:schemeClr val="dk1"/>
                          </a:solidFill>
                          <a:latin typeface="Futura Md BT"/>
                        </a:defRPr>
                      </a:lvl2pPr>
                      <a:lvl3pPr marL="914400" algn="l" defTabSz="914400" rtl="0" eaLnBrk="1" latinLnBrk="0" hangingPunct="1">
                        <a:defRPr sz="1800" kern="1200">
                          <a:solidFill>
                            <a:schemeClr val="dk1"/>
                          </a:solidFill>
                          <a:latin typeface="Futura Md BT"/>
                        </a:defRPr>
                      </a:lvl3pPr>
                      <a:lvl4pPr marL="1371600" algn="l" defTabSz="914400" rtl="0" eaLnBrk="1" latinLnBrk="0" hangingPunct="1">
                        <a:defRPr sz="1800" kern="1200">
                          <a:solidFill>
                            <a:schemeClr val="dk1"/>
                          </a:solidFill>
                          <a:latin typeface="Futura Md BT"/>
                        </a:defRPr>
                      </a:lvl4pPr>
                      <a:lvl5pPr marL="1828800" algn="l" defTabSz="914400" rtl="0" eaLnBrk="1" latinLnBrk="0" hangingPunct="1">
                        <a:defRPr sz="1800" kern="1200">
                          <a:solidFill>
                            <a:schemeClr val="dk1"/>
                          </a:solidFill>
                          <a:latin typeface="Futura Md BT"/>
                        </a:defRPr>
                      </a:lvl5pPr>
                      <a:lvl6pPr marL="2286000" algn="l" defTabSz="914400" rtl="0" eaLnBrk="1" latinLnBrk="0" hangingPunct="1">
                        <a:defRPr sz="1800" kern="1200">
                          <a:solidFill>
                            <a:schemeClr val="dk1"/>
                          </a:solidFill>
                          <a:latin typeface="Futura Md BT"/>
                        </a:defRPr>
                      </a:lvl6pPr>
                      <a:lvl7pPr marL="2743200" algn="l" defTabSz="914400" rtl="0" eaLnBrk="1" latinLnBrk="0" hangingPunct="1">
                        <a:defRPr sz="1800" kern="1200">
                          <a:solidFill>
                            <a:schemeClr val="dk1"/>
                          </a:solidFill>
                          <a:latin typeface="Futura Md BT"/>
                        </a:defRPr>
                      </a:lvl7pPr>
                      <a:lvl8pPr marL="3200400" algn="l" defTabSz="914400" rtl="0" eaLnBrk="1" latinLnBrk="0" hangingPunct="1">
                        <a:defRPr sz="1800" kern="1200">
                          <a:solidFill>
                            <a:schemeClr val="dk1"/>
                          </a:solidFill>
                          <a:latin typeface="Futura Md BT"/>
                        </a:defRPr>
                      </a:lvl8pPr>
                      <a:lvl9pPr marL="3657600" algn="l" defTabSz="914400" rtl="0" eaLnBrk="1" latinLnBrk="0" hangingPunct="1">
                        <a:defRPr sz="1800" kern="1200">
                          <a:solidFill>
                            <a:schemeClr val="dk1"/>
                          </a:solidFill>
                          <a:latin typeface="Futura Md BT"/>
                        </a:defRPr>
                      </a:lvl9pPr>
                    </a:lstStyle>
                    <a:p>
                      <a:pPr marL="72000" algn="l" fontAlgn="b"/>
                      <a:r>
                        <a:rPr lang="de-CH" sz="1800" u="none" strike="noStrike" dirty="0">
                          <a:solidFill>
                            <a:schemeClr val="tx1"/>
                          </a:solidFill>
                          <a:effectLst/>
                          <a:latin typeface="+mn-lt"/>
                          <a:cs typeface="Arial" panose="020B0604020202020204" pitchFamily="34" charset="0"/>
                        </a:rPr>
                        <a:t>potenziell unterbewertet</a:t>
                      </a:r>
                      <a:endParaRPr lang="de-CH" sz="1800" b="0" i="0" u="none" strike="noStrike" dirty="0">
                        <a:solidFill>
                          <a:schemeClr val="tx1"/>
                        </a:solidFill>
                        <a:effectLst/>
                        <a:latin typeface="+mn-lt"/>
                        <a:cs typeface="Arial" panose="020B0604020202020204" pitchFamily="34" charset="0"/>
                      </a:endParaRPr>
                    </a:p>
                  </a:txBody>
                  <a:tcPr marL="9524" marR="9524" marT="952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alpha val="50000"/>
                      </a:schemeClr>
                    </a:solidFill>
                  </a:tcPr>
                </a:tc>
                <a:extLst>
                  <a:ext uri="{0D108BD9-81ED-4DB2-BD59-A6C34878D82A}">
                    <a16:rowId xmlns:a16="http://schemas.microsoft.com/office/drawing/2014/main" val="10012"/>
                  </a:ext>
                </a:extLst>
              </a:tr>
              <a:tr h="293401">
                <a:tc>
                  <a:txBody>
                    <a:bodyPr/>
                    <a:lstStyle>
                      <a:lvl1pPr marL="0" algn="l" defTabSz="914400" rtl="0" eaLnBrk="1" latinLnBrk="0" hangingPunct="1">
                        <a:defRPr sz="1800" kern="1200">
                          <a:solidFill>
                            <a:schemeClr val="dk1"/>
                          </a:solidFill>
                          <a:latin typeface="Futura Md BT"/>
                        </a:defRPr>
                      </a:lvl1pPr>
                      <a:lvl2pPr marL="457200" algn="l" defTabSz="914400" rtl="0" eaLnBrk="1" latinLnBrk="0" hangingPunct="1">
                        <a:defRPr sz="1800" kern="1200">
                          <a:solidFill>
                            <a:schemeClr val="dk1"/>
                          </a:solidFill>
                          <a:latin typeface="Futura Md BT"/>
                        </a:defRPr>
                      </a:lvl2pPr>
                      <a:lvl3pPr marL="914400" algn="l" defTabSz="914400" rtl="0" eaLnBrk="1" latinLnBrk="0" hangingPunct="1">
                        <a:defRPr sz="1800" kern="1200">
                          <a:solidFill>
                            <a:schemeClr val="dk1"/>
                          </a:solidFill>
                          <a:latin typeface="Futura Md BT"/>
                        </a:defRPr>
                      </a:lvl3pPr>
                      <a:lvl4pPr marL="1371600" algn="l" defTabSz="914400" rtl="0" eaLnBrk="1" latinLnBrk="0" hangingPunct="1">
                        <a:defRPr sz="1800" kern="1200">
                          <a:solidFill>
                            <a:schemeClr val="dk1"/>
                          </a:solidFill>
                          <a:latin typeface="Futura Md BT"/>
                        </a:defRPr>
                      </a:lvl4pPr>
                      <a:lvl5pPr marL="1828800" algn="l" defTabSz="914400" rtl="0" eaLnBrk="1" latinLnBrk="0" hangingPunct="1">
                        <a:defRPr sz="1800" kern="1200">
                          <a:solidFill>
                            <a:schemeClr val="dk1"/>
                          </a:solidFill>
                          <a:latin typeface="Futura Md BT"/>
                        </a:defRPr>
                      </a:lvl5pPr>
                      <a:lvl6pPr marL="2286000" algn="l" defTabSz="914400" rtl="0" eaLnBrk="1" latinLnBrk="0" hangingPunct="1">
                        <a:defRPr sz="1800" kern="1200">
                          <a:solidFill>
                            <a:schemeClr val="dk1"/>
                          </a:solidFill>
                          <a:latin typeface="Futura Md BT"/>
                        </a:defRPr>
                      </a:lvl6pPr>
                      <a:lvl7pPr marL="2743200" algn="l" defTabSz="914400" rtl="0" eaLnBrk="1" latinLnBrk="0" hangingPunct="1">
                        <a:defRPr sz="1800" kern="1200">
                          <a:solidFill>
                            <a:schemeClr val="dk1"/>
                          </a:solidFill>
                          <a:latin typeface="Futura Md BT"/>
                        </a:defRPr>
                      </a:lvl7pPr>
                      <a:lvl8pPr marL="3200400" algn="l" defTabSz="914400" rtl="0" eaLnBrk="1" latinLnBrk="0" hangingPunct="1">
                        <a:defRPr sz="1800" kern="1200">
                          <a:solidFill>
                            <a:schemeClr val="dk1"/>
                          </a:solidFill>
                          <a:latin typeface="Futura Md BT"/>
                        </a:defRPr>
                      </a:lvl8pPr>
                      <a:lvl9pPr marL="3657600" algn="l" defTabSz="914400" rtl="0" eaLnBrk="1" latinLnBrk="0" hangingPunct="1">
                        <a:defRPr sz="1800" kern="1200">
                          <a:solidFill>
                            <a:schemeClr val="dk1"/>
                          </a:solidFill>
                          <a:latin typeface="Futura Md BT"/>
                        </a:defRPr>
                      </a:lvl9pPr>
                    </a:lstStyle>
                    <a:p>
                      <a:pPr algn="l" fontAlgn="b">
                        <a:spcBef>
                          <a:spcPts val="600"/>
                        </a:spcBef>
                      </a:pPr>
                      <a:r>
                        <a:rPr lang="de-CH" sz="1800" b="1" u="none" strike="noStrike" dirty="0">
                          <a:effectLst/>
                          <a:latin typeface="+mn-lt"/>
                          <a:cs typeface="Arial" panose="020B0604020202020204" pitchFamily="34" charset="0"/>
                        </a:rPr>
                        <a:t>SO</a:t>
                      </a:r>
                      <a:endParaRPr lang="de-CH" sz="1800" b="1" i="0" u="none" strike="noStrike" dirty="0">
                        <a:solidFill>
                          <a:srgbClr val="000000"/>
                        </a:solidFill>
                        <a:effectLst/>
                        <a:latin typeface="+mn-lt"/>
                        <a:cs typeface="Arial" panose="020B0604020202020204" pitchFamily="34" charset="0"/>
                      </a:endParaRPr>
                    </a:p>
                  </a:txBody>
                  <a:tcPr marL="9524" marR="9524" marT="9523" marB="0" anchor="b">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Futura Md BT"/>
                        </a:defRPr>
                      </a:lvl1pPr>
                      <a:lvl2pPr marL="457200" algn="l" defTabSz="914400" rtl="0" eaLnBrk="1" latinLnBrk="0" hangingPunct="1">
                        <a:defRPr sz="1800" kern="1200">
                          <a:solidFill>
                            <a:schemeClr val="dk1"/>
                          </a:solidFill>
                          <a:latin typeface="Futura Md BT"/>
                        </a:defRPr>
                      </a:lvl2pPr>
                      <a:lvl3pPr marL="914400" algn="l" defTabSz="914400" rtl="0" eaLnBrk="1" latinLnBrk="0" hangingPunct="1">
                        <a:defRPr sz="1800" kern="1200">
                          <a:solidFill>
                            <a:schemeClr val="dk1"/>
                          </a:solidFill>
                          <a:latin typeface="Futura Md BT"/>
                        </a:defRPr>
                      </a:lvl3pPr>
                      <a:lvl4pPr marL="1371600" algn="l" defTabSz="914400" rtl="0" eaLnBrk="1" latinLnBrk="0" hangingPunct="1">
                        <a:defRPr sz="1800" kern="1200">
                          <a:solidFill>
                            <a:schemeClr val="dk1"/>
                          </a:solidFill>
                          <a:latin typeface="Futura Md BT"/>
                        </a:defRPr>
                      </a:lvl4pPr>
                      <a:lvl5pPr marL="1828800" algn="l" defTabSz="914400" rtl="0" eaLnBrk="1" latinLnBrk="0" hangingPunct="1">
                        <a:defRPr sz="1800" kern="1200">
                          <a:solidFill>
                            <a:schemeClr val="dk1"/>
                          </a:solidFill>
                          <a:latin typeface="Futura Md BT"/>
                        </a:defRPr>
                      </a:lvl5pPr>
                      <a:lvl6pPr marL="2286000" algn="l" defTabSz="914400" rtl="0" eaLnBrk="1" latinLnBrk="0" hangingPunct="1">
                        <a:defRPr sz="1800" kern="1200">
                          <a:solidFill>
                            <a:schemeClr val="dk1"/>
                          </a:solidFill>
                          <a:latin typeface="Futura Md BT"/>
                        </a:defRPr>
                      </a:lvl6pPr>
                      <a:lvl7pPr marL="2743200" algn="l" defTabSz="914400" rtl="0" eaLnBrk="1" latinLnBrk="0" hangingPunct="1">
                        <a:defRPr sz="1800" kern="1200">
                          <a:solidFill>
                            <a:schemeClr val="dk1"/>
                          </a:solidFill>
                          <a:latin typeface="Futura Md BT"/>
                        </a:defRPr>
                      </a:lvl7pPr>
                      <a:lvl8pPr marL="3200400" algn="l" defTabSz="914400" rtl="0" eaLnBrk="1" latinLnBrk="0" hangingPunct="1">
                        <a:defRPr sz="1800" kern="1200">
                          <a:solidFill>
                            <a:schemeClr val="dk1"/>
                          </a:solidFill>
                          <a:latin typeface="Futura Md BT"/>
                        </a:defRPr>
                      </a:lvl8pPr>
                      <a:lvl9pPr marL="3657600" algn="l" defTabSz="914400" rtl="0" eaLnBrk="1" latinLnBrk="0" hangingPunct="1">
                        <a:defRPr sz="1800" kern="1200">
                          <a:solidFill>
                            <a:schemeClr val="dk1"/>
                          </a:solidFill>
                          <a:latin typeface="Futura Md BT"/>
                        </a:defRPr>
                      </a:lvl9pPr>
                    </a:lstStyle>
                    <a:p>
                      <a:pPr algn="r" fontAlgn="b">
                        <a:spcBef>
                          <a:spcPts val="600"/>
                        </a:spcBef>
                      </a:pPr>
                      <a:r>
                        <a:rPr lang="de-CH" sz="1800" u="none" strike="noStrike" dirty="0">
                          <a:effectLst/>
                          <a:latin typeface="+mn-lt"/>
                          <a:cs typeface="Arial" panose="020B0604020202020204" pitchFamily="34" charset="0"/>
                        </a:rPr>
                        <a:t>4.1%</a:t>
                      </a:r>
                      <a:endParaRPr lang="de-CH" sz="1800" b="0" i="0" u="none" strike="noStrike" dirty="0">
                        <a:solidFill>
                          <a:srgbClr val="000000"/>
                        </a:solidFill>
                        <a:effectLst/>
                        <a:latin typeface="+mn-lt"/>
                        <a:cs typeface="Arial" panose="020B0604020202020204" pitchFamily="34" charset="0"/>
                      </a:endParaRPr>
                    </a:p>
                  </a:txBody>
                  <a:tcPr marL="9524" marR="257139" marT="9523" marB="0" anchor="b">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Futura Md BT"/>
                        </a:defRPr>
                      </a:lvl1pPr>
                      <a:lvl2pPr marL="457200" algn="l" defTabSz="914400" rtl="0" eaLnBrk="1" latinLnBrk="0" hangingPunct="1">
                        <a:defRPr sz="1800" kern="1200">
                          <a:solidFill>
                            <a:schemeClr val="dk1"/>
                          </a:solidFill>
                          <a:latin typeface="Futura Md BT"/>
                        </a:defRPr>
                      </a:lvl2pPr>
                      <a:lvl3pPr marL="914400" algn="l" defTabSz="914400" rtl="0" eaLnBrk="1" latinLnBrk="0" hangingPunct="1">
                        <a:defRPr sz="1800" kern="1200">
                          <a:solidFill>
                            <a:schemeClr val="dk1"/>
                          </a:solidFill>
                          <a:latin typeface="Futura Md BT"/>
                        </a:defRPr>
                      </a:lvl3pPr>
                      <a:lvl4pPr marL="1371600" algn="l" defTabSz="914400" rtl="0" eaLnBrk="1" latinLnBrk="0" hangingPunct="1">
                        <a:defRPr sz="1800" kern="1200">
                          <a:solidFill>
                            <a:schemeClr val="dk1"/>
                          </a:solidFill>
                          <a:latin typeface="Futura Md BT"/>
                        </a:defRPr>
                      </a:lvl4pPr>
                      <a:lvl5pPr marL="1828800" algn="l" defTabSz="914400" rtl="0" eaLnBrk="1" latinLnBrk="0" hangingPunct="1">
                        <a:defRPr sz="1800" kern="1200">
                          <a:solidFill>
                            <a:schemeClr val="dk1"/>
                          </a:solidFill>
                          <a:latin typeface="Futura Md BT"/>
                        </a:defRPr>
                      </a:lvl5pPr>
                      <a:lvl6pPr marL="2286000" algn="l" defTabSz="914400" rtl="0" eaLnBrk="1" latinLnBrk="0" hangingPunct="1">
                        <a:defRPr sz="1800" kern="1200">
                          <a:solidFill>
                            <a:schemeClr val="dk1"/>
                          </a:solidFill>
                          <a:latin typeface="Futura Md BT"/>
                        </a:defRPr>
                      </a:lvl6pPr>
                      <a:lvl7pPr marL="2743200" algn="l" defTabSz="914400" rtl="0" eaLnBrk="1" latinLnBrk="0" hangingPunct="1">
                        <a:defRPr sz="1800" kern="1200">
                          <a:solidFill>
                            <a:schemeClr val="dk1"/>
                          </a:solidFill>
                          <a:latin typeface="Futura Md BT"/>
                        </a:defRPr>
                      </a:lvl7pPr>
                      <a:lvl8pPr marL="3200400" algn="l" defTabSz="914400" rtl="0" eaLnBrk="1" latinLnBrk="0" hangingPunct="1">
                        <a:defRPr sz="1800" kern="1200">
                          <a:solidFill>
                            <a:schemeClr val="dk1"/>
                          </a:solidFill>
                          <a:latin typeface="Futura Md BT"/>
                        </a:defRPr>
                      </a:lvl8pPr>
                      <a:lvl9pPr marL="3657600" algn="l" defTabSz="914400" rtl="0" eaLnBrk="1" latinLnBrk="0" hangingPunct="1">
                        <a:defRPr sz="1800" kern="1200">
                          <a:solidFill>
                            <a:schemeClr val="dk1"/>
                          </a:solidFill>
                          <a:latin typeface="Futura Md BT"/>
                        </a:defRPr>
                      </a:lvl9pPr>
                    </a:lstStyle>
                    <a:p>
                      <a:pPr marL="72000" algn="l" fontAlgn="b">
                        <a:spcBef>
                          <a:spcPts val="600"/>
                        </a:spcBef>
                      </a:pPr>
                      <a:r>
                        <a:rPr lang="de-CH" sz="1800" u="none" strike="noStrike" dirty="0">
                          <a:effectLst/>
                          <a:latin typeface="+mn-lt"/>
                          <a:cs typeface="Arial" panose="020B0604020202020204" pitchFamily="34" charset="0"/>
                        </a:rPr>
                        <a:t>potenziell unterbewertet</a:t>
                      </a:r>
                      <a:endParaRPr lang="de-CH" sz="1800" b="0" i="0" u="none" strike="noStrike" dirty="0">
                        <a:solidFill>
                          <a:srgbClr val="000000"/>
                        </a:solidFill>
                        <a:effectLst/>
                        <a:latin typeface="+mn-lt"/>
                        <a:cs typeface="Arial" panose="020B0604020202020204" pitchFamily="34" charset="0"/>
                      </a:endParaRPr>
                    </a:p>
                  </a:txBody>
                  <a:tcPr marL="9524" marR="9524" marT="9523" marB="0" anchor="b">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Futura Md BT"/>
                        </a:defRPr>
                      </a:lvl1pPr>
                      <a:lvl2pPr marL="457200" algn="l" defTabSz="914400" rtl="0" eaLnBrk="1" latinLnBrk="0" hangingPunct="1">
                        <a:defRPr sz="1800" kern="1200">
                          <a:solidFill>
                            <a:schemeClr val="dk1"/>
                          </a:solidFill>
                          <a:latin typeface="Futura Md BT"/>
                        </a:defRPr>
                      </a:lvl2pPr>
                      <a:lvl3pPr marL="914400" algn="l" defTabSz="914400" rtl="0" eaLnBrk="1" latinLnBrk="0" hangingPunct="1">
                        <a:defRPr sz="1800" kern="1200">
                          <a:solidFill>
                            <a:schemeClr val="dk1"/>
                          </a:solidFill>
                          <a:latin typeface="Futura Md BT"/>
                        </a:defRPr>
                      </a:lvl3pPr>
                      <a:lvl4pPr marL="1371600" algn="l" defTabSz="914400" rtl="0" eaLnBrk="1" latinLnBrk="0" hangingPunct="1">
                        <a:defRPr sz="1800" kern="1200">
                          <a:solidFill>
                            <a:schemeClr val="dk1"/>
                          </a:solidFill>
                          <a:latin typeface="Futura Md BT"/>
                        </a:defRPr>
                      </a:lvl4pPr>
                      <a:lvl5pPr marL="1828800" algn="l" defTabSz="914400" rtl="0" eaLnBrk="1" latinLnBrk="0" hangingPunct="1">
                        <a:defRPr sz="1800" kern="1200">
                          <a:solidFill>
                            <a:schemeClr val="dk1"/>
                          </a:solidFill>
                          <a:latin typeface="Futura Md BT"/>
                        </a:defRPr>
                      </a:lvl5pPr>
                      <a:lvl6pPr marL="2286000" algn="l" defTabSz="914400" rtl="0" eaLnBrk="1" latinLnBrk="0" hangingPunct="1">
                        <a:defRPr sz="1800" kern="1200">
                          <a:solidFill>
                            <a:schemeClr val="dk1"/>
                          </a:solidFill>
                          <a:latin typeface="Futura Md BT"/>
                        </a:defRPr>
                      </a:lvl6pPr>
                      <a:lvl7pPr marL="2743200" algn="l" defTabSz="914400" rtl="0" eaLnBrk="1" latinLnBrk="0" hangingPunct="1">
                        <a:defRPr sz="1800" kern="1200">
                          <a:solidFill>
                            <a:schemeClr val="dk1"/>
                          </a:solidFill>
                          <a:latin typeface="Futura Md BT"/>
                        </a:defRPr>
                      </a:lvl7pPr>
                      <a:lvl8pPr marL="3200400" algn="l" defTabSz="914400" rtl="0" eaLnBrk="1" latinLnBrk="0" hangingPunct="1">
                        <a:defRPr sz="1800" kern="1200">
                          <a:solidFill>
                            <a:schemeClr val="dk1"/>
                          </a:solidFill>
                          <a:latin typeface="Futura Md BT"/>
                        </a:defRPr>
                      </a:lvl8pPr>
                      <a:lvl9pPr marL="3657600" algn="l" defTabSz="914400" rtl="0" eaLnBrk="1" latinLnBrk="0" hangingPunct="1">
                        <a:defRPr sz="1800" kern="1200">
                          <a:solidFill>
                            <a:schemeClr val="dk1"/>
                          </a:solidFill>
                          <a:latin typeface="Futura Md BT"/>
                        </a:defRPr>
                      </a:lvl9pPr>
                    </a:lstStyle>
                    <a:p>
                      <a:pPr algn="l" fontAlgn="b"/>
                      <a:endParaRPr lang="de-CH" sz="1800" b="0" i="0" u="none" strike="noStrike" dirty="0">
                        <a:solidFill>
                          <a:schemeClr val="bg1"/>
                        </a:solidFill>
                        <a:effectLst/>
                        <a:latin typeface="+mn-lt"/>
                        <a:cs typeface="Arial" panose="020B0604020202020204" pitchFamily="34" charset="0"/>
                      </a:endParaRPr>
                    </a:p>
                  </a:txBody>
                  <a:tcPr marL="9524" marR="9524" marT="952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Futura Md BT"/>
                        </a:defRPr>
                      </a:lvl1pPr>
                      <a:lvl2pPr marL="457200" algn="l" defTabSz="914400" rtl="0" eaLnBrk="1" latinLnBrk="0" hangingPunct="1">
                        <a:defRPr sz="1800" kern="1200">
                          <a:solidFill>
                            <a:schemeClr val="dk1"/>
                          </a:solidFill>
                          <a:latin typeface="Futura Md BT"/>
                        </a:defRPr>
                      </a:lvl2pPr>
                      <a:lvl3pPr marL="914400" algn="l" defTabSz="914400" rtl="0" eaLnBrk="1" latinLnBrk="0" hangingPunct="1">
                        <a:defRPr sz="1800" kern="1200">
                          <a:solidFill>
                            <a:schemeClr val="dk1"/>
                          </a:solidFill>
                          <a:latin typeface="Futura Md BT"/>
                        </a:defRPr>
                      </a:lvl3pPr>
                      <a:lvl4pPr marL="1371600" algn="l" defTabSz="914400" rtl="0" eaLnBrk="1" latinLnBrk="0" hangingPunct="1">
                        <a:defRPr sz="1800" kern="1200">
                          <a:solidFill>
                            <a:schemeClr val="dk1"/>
                          </a:solidFill>
                          <a:latin typeface="Futura Md BT"/>
                        </a:defRPr>
                      </a:lvl4pPr>
                      <a:lvl5pPr marL="1828800" algn="l" defTabSz="914400" rtl="0" eaLnBrk="1" latinLnBrk="0" hangingPunct="1">
                        <a:defRPr sz="1800" kern="1200">
                          <a:solidFill>
                            <a:schemeClr val="dk1"/>
                          </a:solidFill>
                          <a:latin typeface="Futura Md BT"/>
                        </a:defRPr>
                      </a:lvl5pPr>
                      <a:lvl6pPr marL="2286000" algn="l" defTabSz="914400" rtl="0" eaLnBrk="1" latinLnBrk="0" hangingPunct="1">
                        <a:defRPr sz="1800" kern="1200">
                          <a:solidFill>
                            <a:schemeClr val="dk1"/>
                          </a:solidFill>
                          <a:latin typeface="Futura Md BT"/>
                        </a:defRPr>
                      </a:lvl6pPr>
                      <a:lvl7pPr marL="2743200" algn="l" defTabSz="914400" rtl="0" eaLnBrk="1" latinLnBrk="0" hangingPunct="1">
                        <a:defRPr sz="1800" kern="1200">
                          <a:solidFill>
                            <a:schemeClr val="dk1"/>
                          </a:solidFill>
                          <a:latin typeface="Futura Md BT"/>
                        </a:defRPr>
                      </a:lvl7pPr>
                      <a:lvl8pPr marL="3200400" algn="l" defTabSz="914400" rtl="0" eaLnBrk="1" latinLnBrk="0" hangingPunct="1">
                        <a:defRPr sz="1800" kern="1200">
                          <a:solidFill>
                            <a:schemeClr val="dk1"/>
                          </a:solidFill>
                          <a:latin typeface="Futura Md BT"/>
                        </a:defRPr>
                      </a:lvl8pPr>
                      <a:lvl9pPr marL="3657600" algn="l" defTabSz="914400" rtl="0" eaLnBrk="1" latinLnBrk="0" hangingPunct="1">
                        <a:defRPr sz="1800" kern="1200">
                          <a:solidFill>
                            <a:schemeClr val="dk1"/>
                          </a:solidFill>
                          <a:latin typeface="Futura Md BT"/>
                        </a:defRPr>
                      </a:lvl9pPr>
                    </a:lstStyle>
                    <a:p>
                      <a:pPr algn="l" fontAlgn="b"/>
                      <a:r>
                        <a:rPr lang="de-CH" sz="1800" b="1" u="none" strike="noStrike" dirty="0">
                          <a:solidFill>
                            <a:schemeClr val="tx1"/>
                          </a:solidFill>
                          <a:effectLst/>
                          <a:latin typeface="+mn-lt"/>
                          <a:cs typeface="Arial" panose="020B0604020202020204" pitchFamily="34" charset="0"/>
                        </a:rPr>
                        <a:t>NE</a:t>
                      </a:r>
                      <a:endParaRPr lang="de-CH" sz="1800" b="1" i="0" u="none" strike="noStrike" dirty="0">
                        <a:solidFill>
                          <a:schemeClr val="tx1"/>
                        </a:solidFill>
                        <a:effectLst/>
                        <a:latin typeface="+mn-lt"/>
                        <a:cs typeface="Arial" panose="020B0604020202020204" pitchFamily="34" charset="0"/>
                      </a:endParaRPr>
                    </a:p>
                  </a:txBody>
                  <a:tcPr marL="9524" marR="9524" marT="952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Futura Md BT"/>
                        </a:defRPr>
                      </a:lvl1pPr>
                      <a:lvl2pPr marL="457200" algn="l" defTabSz="914400" rtl="0" eaLnBrk="1" latinLnBrk="0" hangingPunct="1">
                        <a:defRPr sz="1800" kern="1200">
                          <a:solidFill>
                            <a:schemeClr val="dk1"/>
                          </a:solidFill>
                          <a:latin typeface="Futura Md BT"/>
                        </a:defRPr>
                      </a:lvl2pPr>
                      <a:lvl3pPr marL="914400" algn="l" defTabSz="914400" rtl="0" eaLnBrk="1" latinLnBrk="0" hangingPunct="1">
                        <a:defRPr sz="1800" kern="1200">
                          <a:solidFill>
                            <a:schemeClr val="dk1"/>
                          </a:solidFill>
                          <a:latin typeface="Futura Md BT"/>
                        </a:defRPr>
                      </a:lvl3pPr>
                      <a:lvl4pPr marL="1371600" algn="l" defTabSz="914400" rtl="0" eaLnBrk="1" latinLnBrk="0" hangingPunct="1">
                        <a:defRPr sz="1800" kern="1200">
                          <a:solidFill>
                            <a:schemeClr val="dk1"/>
                          </a:solidFill>
                          <a:latin typeface="Futura Md BT"/>
                        </a:defRPr>
                      </a:lvl4pPr>
                      <a:lvl5pPr marL="1828800" algn="l" defTabSz="914400" rtl="0" eaLnBrk="1" latinLnBrk="0" hangingPunct="1">
                        <a:defRPr sz="1800" kern="1200">
                          <a:solidFill>
                            <a:schemeClr val="dk1"/>
                          </a:solidFill>
                          <a:latin typeface="Futura Md BT"/>
                        </a:defRPr>
                      </a:lvl5pPr>
                      <a:lvl6pPr marL="2286000" algn="l" defTabSz="914400" rtl="0" eaLnBrk="1" latinLnBrk="0" hangingPunct="1">
                        <a:defRPr sz="1800" kern="1200">
                          <a:solidFill>
                            <a:schemeClr val="dk1"/>
                          </a:solidFill>
                          <a:latin typeface="Futura Md BT"/>
                        </a:defRPr>
                      </a:lvl6pPr>
                      <a:lvl7pPr marL="2743200" algn="l" defTabSz="914400" rtl="0" eaLnBrk="1" latinLnBrk="0" hangingPunct="1">
                        <a:defRPr sz="1800" kern="1200">
                          <a:solidFill>
                            <a:schemeClr val="dk1"/>
                          </a:solidFill>
                          <a:latin typeface="Futura Md BT"/>
                        </a:defRPr>
                      </a:lvl7pPr>
                      <a:lvl8pPr marL="3200400" algn="l" defTabSz="914400" rtl="0" eaLnBrk="1" latinLnBrk="0" hangingPunct="1">
                        <a:defRPr sz="1800" kern="1200">
                          <a:solidFill>
                            <a:schemeClr val="dk1"/>
                          </a:solidFill>
                          <a:latin typeface="Futura Md BT"/>
                        </a:defRPr>
                      </a:lvl8pPr>
                      <a:lvl9pPr marL="3657600" algn="l" defTabSz="914400" rtl="0" eaLnBrk="1" latinLnBrk="0" hangingPunct="1">
                        <a:defRPr sz="1800" kern="1200">
                          <a:solidFill>
                            <a:schemeClr val="dk1"/>
                          </a:solidFill>
                          <a:latin typeface="Futura Md BT"/>
                        </a:defRPr>
                      </a:lvl9pPr>
                    </a:lstStyle>
                    <a:p>
                      <a:pPr algn="r" fontAlgn="b"/>
                      <a:r>
                        <a:rPr lang="de-CH" sz="1800" u="none" strike="noStrike" dirty="0">
                          <a:solidFill>
                            <a:schemeClr val="tx1"/>
                          </a:solidFill>
                          <a:effectLst/>
                          <a:latin typeface="+mn-lt"/>
                          <a:cs typeface="Arial" panose="020B0604020202020204" pitchFamily="34" charset="0"/>
                        </a:rPr>
                        <a:t>-4.2%</a:t>
                      </a:r>
                      <a:endParaRPr lang="de-CH" sz="1800" b="0" i="0" u="none" strike="noStrike" dirty="0">
                        <a:solidFill>
                          <a:schemeClr val="tx1"/>
                        </a:solidFill>
                        <a:effectLst/>
                        <a:latin typeface="+mn-lt"/>
                        <a:cs typeface="Arial" panose="020B0604020202020204" pitchFamily="34" charset="0"/>
                      </a:endParaRPr>
                    </a:p>
                  </a:txBody>
                  <a:tcPr marL="9524" marR="257139" marT="952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Futura Md BT"/>
                        </a:defRPr>
                      </a:lvl1pPr>
                      <a:lvl2pPr marL="457200" algn="l" defTabSz="914400" rtl="0" eaLnBrk="1" latinLnBrk="0" hangingPunct="1">
                        <a:defRPr sz="1800" kern="1200">
                          <a:solidFill>
                            <a:schemeClr val="dk1"/>
                          </a:solidFill>
                          <a:latin typeface="Futura Md BT"/>
                        </a:defRPr>
                      </a:lvl2pPr>
                      <a:lvl3pPr marL="914400" algn="l" defTabSz="914400" rtl="0" eaLnBrk="1" latinLnBrk="0" hangingPunct="1">
                        <a:defRPr sz="1800" kern="1200">
                          <a:solidFill>
                            <a:schemeClr val="dk1"/>
                          </a:solidFill>
                          <a:latin typeface="Futura Md BT"/>
                        </a:defRPr>
                      </a:lvl3pPr>
                      <a:lvl4pPr marL="1371600" algn="l" defTabSz="914400" rtl="0" eaLnBrk="1" latinLnBrk="0" hangingPunct="1">
                        <a:defRPr sz="1800" kern="1200">
                          <a:solidFill>
                            <a:schemeClr val="dk1"/>
                          </a:solidFill>
                          <a:latin typeface="Futura Md BT"/>
                        </a:defRPr>
                      </a:lvl4pPr>
                      <a:lvl5pPr marL="1828800" algn="l" defTabSz="914400" rtl="0" eaLnBrk="1" latinLnBrk="0" hangingPunct="1">
                        <a:defRPr sz="1800" kern="1200">
                          <a:solidFill>
                            <a:schemeClr val="dk1"/>
                          </a:solidFill>
                          <a:latin typeface="Futura Md BT"/>
                        </a:defRPr>
                      </a:lvl5pPr>
                      <a:lvl6pPr marL="2286000" algn="l" defTabSz="914400" rtl="0" eaLnBrk="1" latinLnBrk="0" hangingPunct="1">
                        <a:defRPr sz="1800" kern="1200">
                          <a:solidFill>
                            <a:schemeClr val="dk1"/>
                          </a:solidFill>
                          <a:latin typeface="Futura Md BT"/>
                        </a:defRPr>
                      </a:lvl6pPr>
                      <a:lvl7pPr marL="2743200" algn="l" defTabSz="914400" rtl="0" eaLnBrk="1" latinLnBrk="0" hangingPunct="1">
                        <a:defRPr sz="1800" kern="1200">
                          <a:solidFill>
                            <a:schemeClr val="dk1"/>
                          </a:solidFill>
                          <a:latin typeface="Futura Md BT"/>
                        </a:defRPr>
                      </a:lvl7pPr>
                      <a:lvl8pPr marL="3200400" algn="l" defTabSz="914400" rtl="0" eaLnBrk="1" latinLnBrk="0" hangingPunct="1">
                        <a:defRPr sz="1800" kern="1200">
                          <a:solidFill>
                            <a:schemeClr val="dk1"/>
                          </a:solidFill>
                          <a:latin typeface="Futura Md BT"/>
                        </a:defRPr>
                      </a:lvl8pPr>
                      <a:lvl9pPr marL="3657600" algn="l" defTabSz="914400" rtl="0" eaLnBrk="1" latinLnBrk="0" hangingPunct="1">
                        <a:defRPr sz="1800" kern="1200">
                          <a:solidFill>
                            <a:schemeClr val="dk1"/>
                          </a:solidFill>
                          <a:latin typeface="Futura Md BT"/>
                        </a:defRPr>
                      </a:lvl9pPr>
                    </a:lstStyle>
                    <a:p>
                      <a:pPr marL="72000" algn="l" fontAlgn="b"/>
                      <a:r>
                        <a:rPr lang="de-CH" sz="1800" u="none" strike="noStrike" dirty="0">
                          <a:solidFill>
                            <a:schemeClr val="tx1"/>
                          </a:solidFill>
                          <a:effectLst/>
                          <a:latin typeface="+mn-lt"/>
                          <a:cs typeface="Arial" panose="020B0604020202020204" pitchFamily="34" charset="0"/>
                        </a:rPr>
                        <a:t>stark unterbewertet</a:t>
                      </a:r>
                      <a:endParaRPr lang="de-CH" sz="1800" b="0" i="0" u="none" strike="noStrike" dirty="0">
                        <a:solidFill>
                          <a:schemeClr val="tx1"/>
                        </a:solidFill>
                        <a:effectLst/>
                        <a:latin typeface="+mn-lt"/>
                        <a:cs typeface="Arial" panose="020B0604020202020204" pitchFamily="34" charset="0"/>
                      </a:endParaRPr>
                    </a:p>
                  </a:txBody>
                  <a:tcPr marL="9524" marR="9524" marT="952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93401">
                <a:tc>
                  <a:txBody>
                    <a:bodyPr/>
                    <a:lstStyle/>
                    <a:p>
                      <a:endParaRPr lang="de-CH" dirty="0"/>
                    </a:p>
                  </a:txBody>
                  <a:tcPr marL="9524" marR="9524" marT="9523" marB="0" anchor="b">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c>
                  <a:txBody>
                    <a:bodyPr/>
                    <a:lstStyle/>
                    <a:p>
                      <a:endParaRPr lang="de-CH" dirty="0"/>
                    </a:p>
                  </a:txBody>
                  <a:tcPr marL="9524" marR="257139" marT="9523" marB="0" anchor="b">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c>
                  <a:txBody>
                    <a:bodyPr/>
                    <a:lstStyle/>
                    <a:p>
                      <a:endParaRPr lang="de-CH" dirty="0"/>
                    </a:p>
                  </a:txBody>
                  <a:tcPr marL="9524" marR="9524" marT="9523" marB="0" anchor="b">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Futura Md BT"/>
                        </a:defRPr>
                      </a:lvl1pPr>
                      <a:lvl2pPr marL="457200" algn="l" defTabSz="914400" rtl="0" eaLnBrk="1" latinLnBrk="0" hangingPunct="1">
                        <a:defRPr sz="1800" kern="1200">
                          <a:solidFill>
                            <a:schemeClr val="dk1"/>
                          </a:solidFill>
                          <a:latin typeface="Futura Md BT"/>
                        </a:defRPr>
                      </a:lvl2pPr>
                      <a:lvl3pPr marL="914400" algn="l" defTabSz="914400" rtl="0" eaLnBrk="1" latinLnBrk="0" hangingPunct="1">
                        <a:defRPr sz="1800" kern="1200">
                          <a:solidFill>
                            <a:schemeClr val="dk1"/>
                          </a:solidFill>
                          <a:latin typeface="Futura Md BT"/>
                        </a:defRPr>
                      </a:lvl3pPr>
                      <a:lvl4pPr marL="1371600" algn="l" defTabSz="914400" rtl="0" eaLnBrk="1" latinLnBrk="0" hangingPunct="1">
                        <a:defRPr sz="1800" kern="1200">
                          <a:solidFill>
                            <a:schemeClr val="dk1"/>
                          </a:solidFill>
                          <a:latin typeface="Futura Md BT"/>
                        </a:defRPr>
                      </a:lvl4pPr>
                      <a:lvl5pPr marL="1828800" algn="l" defTabSz="914400" rtl="0" eaLnBrk="1" latinLnBrk="0" hangingPunct="1">
                        <a:defRPr sz="1800" kern="1200">
                          <a:solidFill>
                            <a:schemeClr val="dk1"/>
                          </a:solidFill>
                          <a:latin typeface="Futura Md BT"/>
                        </a:defRPr>
                      </a:lvl5pPr>
                      <a:lvl6pPr marL="2286000" algn="l" defTabSz="914400" rtl="0" eaLnBrk="1" latinLnBrk="0" hangingPunct="1">
                        <a:defRPr sz="1800" kern="1200">
                          <a:solidFill>
                            <a:schemeClr val="dk1"/>
                          </a:solidFill>
                          <a:latin typeface="Futura Md BT"/>
                        </a:defRPr>
                      </a:lvl6pPr>
                      <a:lvl7pPr marL="2743200" algn="l" defTabSz="914400" rtl="0" eaLnBrk="1" latinLnBrk="0" hangingPunct="1">
                        <a:defRPr sz="1800" kern="1200">
                          <a:solidFill>
                            <a:schemeClr val="dk1"/>
                          </a:solidFill>
                          <a:latin typeface="Futura Md BT"/>
                        </a:defRPr>
                      </a:lvl7pPr>
                      <a:lvl8pPr marL="3200400" algn="l" defTabSz="914400" rtl="0" eaLnBrk="1" latinLnBrk="0" hangingPunct="1">
                        <a:defRPr sz="1800" kern="1200">
                          <a:solidFill>
                            <a:schemeClr val="dk1"/>
                          </a:solidFill>
                          <a:latin typeface="Futura Md BT"/>
                        </a:defRPr>
                      </a:lvl8pPr>
                      <a:lvl9pPr marL="3657600" algn="l" defTabSz="914400" rtl="0" eaLnBrk="1" latinLnBrk="0" hangingPunct="1">
                        <a:defRPr sz="1800" kern="1200">
                          <a:solidFill>
                            <a:schemeClr val="dk1"/>
                          </a:solidFill>
                          <a:latin typeface="Futura Md BT"/>
                        </a:defRPr>
                      </a:lvl9pPr>
                    </a:lstStyle>
                    <a:p>
                      <a:pPr algn="l" fontAlgn="b"/>
                      <a:endParaRPr lang="de-CH" sz="1600" b="1" i="0" u="none" strike="noStrike" dirty="0">
                        <a:solidFill>
                          <a:schemeClr val="bg1"/>
                        </a:solidFill>
                        <a:effectLst/>
                        <a:latin typeface="Arial" panose="020B0604020202020204" pitchFamily="34" charset="0"/>
                        <a:cs typeface="Arial" panose="020B0604020202020204" pitchFamily="34" charset="0"/>
                      </a:endParaRPr>
                    </a:p>
                  </a:txBody>
                  <a:tcPr marL="9524" marR="9524" marT="952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p>
                      <a:endParaRPr lang="de-CH"/>
                    </a:p>
                  </a:txBody>
                  <a:tcPr marL="9524" marR="9524" marT="9523" marB="0" anchor="b">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c>
                  <a:txBody>
                    <a:bodyPr/>
                    <a:lstStyle/>
                    <a:p>
                      <a:endParaRPr lang="de-CH" dirty="0"/>
                    </a:p>
                  </a:txBody>
                  <a:tcPr marL="9524" marR="257139" marT="9523" marB="0" anchor="b">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c>
                  <a:txBody>
                    <a:bodyPr/>
                    <a:lstStyle/>
                    <a:p>
                      <a:endParaRPr lang="de-CH" dirty="0"/>
                    </a:p>
                  </a:txBody>
                  <a:tcPr marL="9524" marR="9524" marT="9523" marB="0" anchor="b">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bl>
          </a:graphicData>
        </a:graphic>
      </p:graphicFrame>
      <p:sp>
        <p:nvSpPr>
          <p:cNvPr id="10" name="Inhaltsplatzhalter 2"/>
          <p:cNvSpPr txBox="1">
            <a:spLocks/>
          </p:cNvSpPr>
          <p:nvPr/>
        </p:nvSpPr>
        <p:spPr>
          <a:xfrm>
            <a:off x="1295794" y="6091917"/>
            <a:ext cx="8640960" cy="32652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CH" sz="1400" i="1" dirty="0">
                <a:solidFill>
                  <a:prstClr val="black"/>
                </a:solidFill>
                <a:latin typeface="Arial" panose="020B0604020202020204" pitchFamily="34" charset="0"/>
                <a:cs typeface="Arial" panose="020B0604020202020204" pitchFamily="34" charset="0"/>
              </a:rPr>
              <a:t>Quelle: Berechnungen SGB mit Daten der Finanzdirektorenkonferenz und des Bundesamtes für Statistik</a:t>
            </a:r>
            <a:endParaRPr lang="de-CH" sz="1400" dirty="0">
              <a:solidFill>
                <a:prstClr val="black"/>
              </a:solidFill>
            </a:endParaRPr>
          </a:p>
        </p:txBody>
      </p:sp>
    </p:spTree>
    <p:extLst>
      <p:ext uri="{BB962C8B-B14F-4D97-AF65-F5344CB8AC3E}">
        <p14:creationId xmlns:p14="http://schemas.microsoft.com/office/powerpoint/2010/main" val="2417140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4"/>
          <p:cNvSpPr>
            <a:spLocks noChangeArrowheads="1"/>
          </p:cNvSpPr>
          <p:nvPr/>
        </p:nvSpPr>
        <p:spPr bwMode="auto">
          <a:xfrm>
            <a:off x="2209800" y="457201"/>
            <a:ext cx="70866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de-DE" altLang="de-DE" sz="1300"/>
              <a:t>SP Sommeruni, 4.-7. August 2016</a:t>
            </a:r>
          </a:p>
          <a:p>
            <a:r>
              <a:rPr lang="de-DE" altLang="de-DE" sz="1500" b="1">
                <a:solidFill>
                  <a:srgbClr val="800000"/>
                </a:solidFill>
              </a:rPr>
              <a:t>Zeit für eine linke Finanzpolitik</a:t>
            </a:r>
            <a:endParaRPr lang="de-DE" altLang="de-DE" sz="1500">
              <a:solidFill>
                <a:srgbClr val="800000"/>
              </a:solidFill>
            </a:endParaRPr>
          </a:p>
        </p:txBody>
      </p:sp>
      <p:sp>
        <p:nvSpPr>
          <p:cNvPr id="26628" name="Rectangle 6"/>
          <p:cNvSpPr>
            <a:spLocks noChangeArrowheads="1"/>
          </p:cNvSpPr>
          <p:nvPr/>
        </p:nvSpPr>
        <p:spPr bwMode="auto">
          <a:xfrm>
            <a:off x="2701925" y="51419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de-DE"/>
          </a:p>
        </p:txBody>
      </p:sp>
      <p:sp>
        <p:nvSpPr>
          <p:cNvPr id="26629" name="Textfeld 6"/>
          <p:cNvSpPr txBox="1">
            <a:spLocks noChangeArrowheads="1"/>
          </p:cNvSpPr>
          <p:nvPr/>
        </p:nvSpPr>
        <p:spPr bwMode="auto">
          <a:xfrm>
            <a:off x="2209800" y="6289488"/>
            <a:ext cx="14922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de-DE" altLang="de-DE" sz="1300"/>
              <a:t>4.-7. August 2016</a:t>
            </a:r>
          </a:p>
        </p:txBody>
      </p:sp>
      <p:sp>
        <p:nvSpPr>
          <p:cNvPr id="26630" name="Textfeld 8"/>
          <p:cNvSpPr txBox="1">
            <a:spLocks noChangeArrowheads="1"/>
          </p:cNvSpPr>
          <p:nvPr/>
        </p:nvSpPr>
        <p:spPr bwMode="auto">
          <a:xfrm>
            <a:off x="7532226" y="6289488"/>
            <a:ext cx="24384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de-DE" altLang="de-DE" sz="1300" dirty="0"/>
              <a:t>Daniel Kopp / </a:t>
            </a:r>
            <a:r>
              <a:rPr lang="de-DE" altLang="de-DE" sz="1300" dirty="0" err="1"/>
              <a:t>Mattea</a:t>
            </a:r>
            <a:r>
              <a:rPr lang="de-DE" altLang="de-DE" sz="1300" dirty="0"/>
              <a:t> Meyer </a:t>
            </a:r>
          </a:p>
        </p:txBody>
      </p:sp>
      <p:pic>
        <p:nvPicPr>
          <p:cNvPr id="26631" name="Picture 9" descr="SP_Bildmarke_positiv_4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59900" y="457200"/>
            <a:ext cx="7191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2" name="Textfeld 9"/>
          <p:cNvSpPr txBox="1">
            <a:spLocks noChangeArrowheads="1"/>
          </p:cNvSpPr>
          <p:nvPr/>
        </p:nvSpPr>
        <p:spPr bwMode="auto">
          <a:xfrm>
            <a:off x="1115207" y="1109619"/>
            <a:ext cx="7945056"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de-DE" altLang="de-DE" dirty="0"/>
              <a:t>Unterbewertung des Vermögens</a:t>
            </a:r>
          </a:p>
        </p:txBody>
      </p:sp>
      <p:sp>
        <p:nvSpPr>
          <p:cNvPr id="11" name="Inhaltsplatzhalter 3"/>
          <p:cNvSpPr>
            <a:spLocks noGrp="1"/>
          </p:cNvSpPr>
          <p:nvPr>
            <p:ph idx="1"/>
          </p:nvPr>
        </p:nvSpPr>
        <p:spPr>
          <a:xfrm>
            <a:off x="1030146" y="1693775"/>
            <a:ext cx="10237325" cy="4267188"/>
          </a:xfrm>
        </p:spPr>
        <p:txBody>
          <a:bodyPr/>
          <a:lstStyle/>
          <a:p>
            <a:pPr marL="0" indent="0">
              <a:buNone/>
            </a:pPr>
            <a:r>
              <a:rPr lang="de-CH" sz="1800" dirty="0">
                <a:latin typeface="Arial" panose="020B0604020202020204" pitchFamily="34" charset="0"/>
                <a:cs typeface="Arial" panose="020B0604020202020204" pitchFamily="34" charset="0"/>
              </a:rPr>
              <a:t>Nettovermögen steigt erheblich an, sobald der Rechnungslegungsstandard gewechselt wird und das Vermögen </a:t>
            </a:r>
            <a:r>
              <a:rPr lang="de-DE" sz="1800" dirty="0">
                <a:latin typeface="Arial" panose="020B0604020202020204" pitchFamily="34" charset="0"/>
                <a:cs typeface="Arial" panose="020B0604020202020204" pitchFamily="34" charset="0"/>
              </a:rPr>
              <a:t>nach ökonomischen Kriterien bewertet wird</a:t>
            </a:r>
          </a:p>
          <a:p>
            <a:pPr marL="0" indent="0">
              <a:buNone/>
            </a:pPr>
            <a:endParaRPr lang="de-DE" sz="2000" b="1" dirty="0">
              <a:cs typeface="Arial" panose="020B0604020202020204" pitchFamily="34" charset="0"/>
            </a:endParaRPr>
          </a:p>
          <a:p>
            <a:pPr marL="0" indent="0">
              <a:buNone/>
            </a:pPr>
            <a:endParaRPr lang="de-CH" b="1" dirty="0"/>
          </a:p>
        </p:txBody>
      </p:sp>
      <p:graphicFrame>
        <p:nvGraphicFramePr>
          <p:cNvPr id="12" name="Diagramm 11"/>
          <p:cNvGraphicFramePr/>
          <p:nvPr>
            <p:extLst>
              <p:ext uri="{D42A27DB-BD31-4B8C-83A1-F6EECF244321}">
                <p14:modId xmlns:p14="http://schemas.microsoft.com/office/powerpoint/2010/main" val="1252262474"/>
              </p:ext>
            </p:extLst>
          </p:nvPr>
        </p:nvGraphicFramePr>
        <p:xfrm>
          <a:off x="1230954" y="3026870"/>
          <a:ext cx="4361932" cy="279005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Diagramm 12"/>
          <p:cNvGraphicFramePr/>
          <p:nvPr>
            <p:extLst/>
          </p:nvPr>
        </p:nvGraphicFramePr>
        <p:xfrm>
          <a:off x="6133554" y="3099700"/>
          <a:ext cx="4248472" cy="2634351"/>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feld 13"/>
          <p:cNvSpPr txBox="1"/>
          <p:nvPr/>
        </p:nvSpPr>
        <p:spPr>
          <a:xfrm>
            <a:off x="1230954" y="2747716"/>
            <a:ext cx="4248472" cy="353943"/>
          </a:xfrm>
          <a:prstGeom prst="rect">
            <a:avLst/>
          </a:prstGeom>
          <a:noFill/>
        </p:spPr>
        <p:txBody>
          <a:bodyPr wrap="square" rtlCol="0">
            <a:spAutoFit/>
          </a:bodyPr>
          <a:lstStyle/>
          <a:p>
            <a:r>
              <a:rPr lang="de-CH" sz="1700" b="1" dirty="0">
                <a:latin typeface="Arial" panose="020B0604020202020204" pitchFamily="34" charset="0"/>
                <a:cs typeface="Arial" panose="020B0604020202020204" pitchFamily="34" charset="0"/>
              </a:rPr>
              <a:t>1. GE: </a:t>
            </a:r>
            <a:r>
              <a:rPr lang="de-CH" sz="1700" dirty="0">
                <a:latin typeface="Arial" panose="020B0604020202020204" pitchFamily="34" charset="0"/>
                <a:cs typeface="Arial" panose="020B0604020202020204" pitchFamily="34" charset="0"/>
              </a:rPr>
              <a:t>Neubewertung 2008, </a:t>
            </a:r>
            <a:r>
              <a:rPr lang="de-DE" sz="1700" dirty="0">
                <a:latin typeface="Arial" panose="020B0604020202020204" pitchFamily="34" charset="0"/>
                <a:cs typeface="Arial" panose="020B0604020202020204" pitchFamily="34" charset="0"/>
              </a:rPr>
              <a:t>in Mio. CHF</a:t>
            </a:r>
            <a:endParaRPr lang="de-CH" sz="1700" dirty="0">
              <a:latin typeface="Arial" panose="020B0604020202020204" pitchFamily="34" charset="0"/>
              <a:cs typeface="Arial" panose="020B0604020202020204" pitchFamily="34" charset="0"/>
            </a:endParaRPr>
          </a:p>
        </p:txBody>
      </p:sp>
      <p:sp>
        <p:nvSpPr>
          <p:cNvPr id="15" name="Textfeld 14"/>
          <p:cNvSpPr txBox="1"/>
          <p:nvPr/>
        </p:nvSpPr>
        <p:spPr>
          <a:xfrm>
            <a:off x="6168008" y="2715018"/>
            <a:ext cx="4392489" cy="353943"/>
          </a:xfrm>
          <a:prstGeom prst="rect">
            <a:avLst/>
          </a:prstGeom>
          <a:noFill/>
        </p:spPr>
        <p:txBody>
          <a:bodyPr wrap="square" rtlCol="0">
            <a:spAutoFit/>
          </a:bodyPr>
          <a:lstStyle/>
          <a:p>
            <a:r>
              <a:rPr lang="de-CH" sz="1700" b="1" dirty="0">
                <a:latin typeface="Arial" panose="020B0604020202020204" pitchFamily="34" charset="0"/>
                <a:cs typeface="Arial" panose="020B0604020202020204" pitchFamily="34" charset="0"/>
              </a:rPr>
              <a:t>2. ZH: </a:t>
            </a:r>
            <a:r>
              <a:rPr lang="de-CH" sz="1700" dirty="0">
                <a:latin typeface="Arial" panose="020B0604020202020204" pitchFamily="34" charset="0"/>
                <a:cs typeface="Arial" panose="020B0604020202020204" pitchFamily="34" charset="0"/>
              </a:rPr>
              <a:t>Neubewertung 2009, </a:t>
            </a:r>
            <a:r>
              <a:rPr lang="de-DE" sz="1700" dirty="0">
                <a:latin typeface="Arial" panose="020B0604020202020204" pitchFamily="34" charset="0"/>
                <a:cs typeface="Arial" panose="020B0604020202020204" pitchFamily="34" charset="0"/>
              </a:rPr>
              <a:t>in Mio. CHF</a:t>
            </a:r>
            <a:endParaRPr lang="de-CH" sz="1700" dirty="0">
              <a:latin typeface="Arial" panose="020B0604020202020204" pitchFamily="34" charset="0"/>
              <a:cs typeface="Arial" panose="020B0604020202020204" pitchFamily="34" charset="0"/>
            </a:endParaRPr>
          </a:p>
        </p:txBody>
      </p:sp>
      <p:sp>
        <p:nvSpPr>
          <p:cNvPr id="16" name="Inhaltsplatzhalter 2"/>
          <p:cNvSpPr txBox="1">
            <a:spLocks/>
          </p:cNvSpPr>
          <p:nvPr/>
        </p:nvSpPr>
        <p:spPr>
          <a:xfrm>
            <a:off x="1433399" y="5882556"/>
            <a:ext cx="7104128" cy="3600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DE" sz="1400" i="1" dirty="0">
                <a:latin typeface="Arial" panose="020B0604020202020204" pitchFamily="34" charset="0"/>
                <a:cs typeface="Arial" panose="020B0604020202020204" pitchFamily="34" charset="0"/>
              </a:rPr>
              <a:t>Quelle: Berechnungen SGB mit Daten der Finanzdirektorenkonferenz</a:t>
            </a:r>
            <a:endParaRPr lang="de-CH" sz="1400" dirty="0">
              <a:latin typeface="Arial" panose="020B0604020202020204" pitchFamily="34" charset="0"/>
              <a:cs typeface="Arial" panose="020B0604020202020204" pitchFamily="34" charset="0"/>
            </a:endParaRPr>
          </a:p>
          <a:p>
            <a:pPr marL="0" indent="0">
              <a:buNone/>
            </a:pPr>
            <a:endParaRPr lang="de-CH" sz="1400" dirty="0">
              <a:solidFill>
                <a:prstClr val="black"/>
              </a:solidFill>
              <a:latin typeface="NimbusSanNov" pitchFamily="18" charset="0"/>
            </a:endParaRPr>
          </a:p>
          <a:p>
            <a:pPr marL="0" indent="0">
              <a:buNone/>
            </a:pPr>
            <a:endParaRPr lang="de-CH" sz="2400" dirty="0">
              <a:solidFill>
                <a:prstClr val="black"/>
              </a:solidFill>
            </a:endParaRPr>
          </a:p>
        </p:txBody>
      </p:sp>
    </p:spTree>
    <p:extLst>
      <p:ext uri="{BB962C8B-B14F-4D97-AF65-F5344CB8AC3E}">
        <p14:creationId xmlns:p14="http://schemas.microsoft.com/office/powerpoint/2010/main" val="3225804095"/>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2356</Words>
  <Application>Microsoft Office PowerPoint</Application>
  <PresentationFormat>Breitbild</PresentationFormat>
  <Paragraphs>511</Paragraphs>
  <Slides>29</Slides>
  <Notes>29</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29</vt:i4>
      </vt:variant>
    </vt:vector>
  </HeadingPairs>
  <TitlesOfParts>
    <vt:vector size="36" baseType="lpstr">
      <vt:lpstr>ＭＳ Ｐゴシック</vt:lpstr>
      <vt:lpstr>Arial</vt:lpstr>
      <vt:lpstr>Calibri</vt:lpstr>
      <vt:lpstr>Calibri Light</vt:lpstr>
      <vt:lpstr>NimbusSanNov</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Kantone budgetieren systematisch zu tief II</vt:lpstr>
      <vt:lpstr>Schuldenbremse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Effektive Steuerbelastung Gutverdienender</vt:lpstr>
      <vt:lpstr>Effektive Durchschnittssteuerbelastung von Firmen</vt:lpstr>
      <vt:lpstr>Gewinnsteuern relativ wenig relevant</vt:lpstr>
      <vt:lpstr>Fazit: Strukturelle Defizite aufgrund tiefer Steuern</vt:lpstr>
      <vt:lpstr>Staatsquote</vt:lpstr>
      <vt:lpstr>Staatsausgaben als Basis des Wohlstandes</vt:lpstr>
      <vt:lpstr>Finanzpolitik ist Verteilungspolitik</vt:lpstr>
      <vt:lpstr>Literatur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Staatsfinanzen aus ökonomischer Sicht</dc:title>
  <dc:creator>Daniel</dc:creator>
  <cp:lastModifiedBy>Daniel</cp:lastModifiedBy>
  <cp:revision>70</cp:revision>
  <dcterms:created xsi:type="dcterms:W3CDTF">2016-07-05T18:28:13Z</dcterms:created>
  <dcterms:modified xsi:type="dcterms:W3CDTF">2016-07-14T21:33:37Z</dcterms:modified>
</cp:coreProperties>
</file>